
<file path=[Content_Types].xml><?xml version="1.0" encoding="utf-8"?>
<Types xmlns="http://schemas.openxmlformats.org/package/2006/content-types">
  <Default ContentType="image/jpeg" Extension="jpg"/>
  <Default ContentType="application/vnd.openxmlformats-officedocument.vmlDrawing" Extension="vml"/>
  <Default ContentType="application/x-fontdata" Extension="fntdata"/>
  <Default ContentType="application/vnd.openxmlformats-officedocument.oleObject" Extension="bin"/>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oleObject" PartName="/ppt/embeddings/oleObject1.bin"/>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Lst>
  <p:sldSz cy="6858000" cx="12192000"/>
  <p:notesSz cx="6858000" cy="9144000"/>
  <p:embeddedFontLst>
    <p:embeddedFont>
      <p:font typeface="Open Sans"/>
      <p:regular r:id="rId128"/>
      <p:bold r:id="rId129"/>
      <p:italic r:id="rId130"/>
      <p:boldItalic r:id="rId1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132" roundtripDataSignature="AMtx7mgIwkgrCZV4xSPvdRefvT0IcTT94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29" Type="http://schemas.openxmlformats.org/officeDocument/2006/relationships/font" Target="fonts/OpenSans-bold.fntdata"/><Relationship Id="rId128" Type="http://schemas.openxmlformats.org/officeDocument/2006/relationships/font" Target="fonts/OpenSans-regular.fntdata"/><Relationship Id="rId127" Type="http://schemas.openxmlformats.org/officeDocument/2006/relationships/slide" Target="slides/slide122.xml"/><Relationship Id="rId126" Type="http://schemas.openxmlformats.org/officeDocument/2006/relationships/slide" Target="slides/slide121.xml"/><Relationship Id="rId26" Type="http://schemas.openxmlformats.org/officeDocument/2006/relationships/slide" Target="slides/slide21.xml"/><Relationship Id="rId121" Type="http://schemas.openxmlformats.org/officeDocument/2006/relationships/slide" Target="slides/slide116.xml"/><Relationship Id="rId25" Type="http://schemas.openxmlformats.org/officeDocument/2006/relationships/slide" Target="slides/slide20.xml"/><Relationship Id="rId120" Type="http://schemas.openxmlformats.org/officeDocument/2006/relationships/slide" Target="slides/slide115.xml"/><Relationship Id="rId28" Type="http://schemas.openxmlformats.org/officeDocument/2006/relationships/slide" Target="slides/slide23.xml"/><Relationship Id="rId27" Type="http://schemas.openxmlformats.org/officeDocument/2006/relationships/slide" Target="slides/slide22.xml"/><Relationship Id="rId125" Type="http://schemas.openxmlformats.org/officeDocument/2006/relationships/slide" Target="slides/slide120.xml"/><Relationship Id="rId29" Type="http://schemas.openxmlformats.org/officeDocument/2006/relationships/slide" Target="slides/slide24.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2" Type="http://customschemas.google.com/relationships/presentationmetadata" Target="metadata"/><Relationship Id="rId131" Type="http://schemas.openxmlformats.org/officeDocument/2006/relationships/font" Target="fonts/OpenSans-boldItalic.fntdata"/><Relationship Id="rId130" Type="http://schemas.openxmlformats.org/officeDocument/2006/relationships/font" Target="fonts/OpenSans-italic.fntdata"/><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0.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0" name="Google Shape;18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p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9" name="Google Shape;989;p8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1" lang="en-US" sz="1500" u="none" strike="noStrike">
                <a:solidFill>
                  <a:schemeClr val="dk1"/>
                </a:solidFill>
                <a:latin typeface="Calibri"/>
                <a:ea typeface="Calibri"/>
                <a:cs typeface="Calibri"/>
                <a:sym typeface="Calibri"/>
              </a:rPr>
              <a:t>Sources of risk. </a:t>
            </a:r>
            <a:r>
              <a:rPr b="0" i="0" lang="en-US" sz="1500" u="none" strike="noStrike">
                <a:solidFill>
                  <a:schemeClr val="dk1"/>
                </a:solidFill>
                <a:latin typeface="Calibri"/>
                <a:ea typeface="Calibri"/>
                <a:cs typeface="Calibri"/>
                <a:sym typeface="Calibri"/>
              </a:rPr>
              <a:t>Sources of risk are categories of possible risk events (e.g., stakeholder actions, unreliable estimates, team turnover) that may affect the project for</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better or worse. The list of sources should be comprehensive, i.e., it should generally include all identified items regardless of frequency, probability of occurrence,</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or magnitude of gain or loss. Common sources of risk include:</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 Changes in requirements.</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 Design errors, omissions, and misunderstandings.</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 Poorly defined or understood roles and responsibilities.</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 Poor estimates.</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 Insufficiently skilled staff.</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Descriptions of the sources of risk should generally include estimates of (a) the probability that a risk event from that source will occur, (b) the range of possible outcomes, (c) expected timing, and (d) anticipated frequency of risk events from that source.</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Both probabilities and outcomes may be specified as continuous functions (an estimated cost between $100,000 and $150,000) or as discrete ones (a patent either</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will or will not be granted). In addition, estimates of probabilities and outcomes made during early project phases are likely to have a broader range than those made later in the project.</a:t>
            </a:r>
            <a:endParaRPr sz="1500"/>
          </a:p>
          <a:p>
            <a:pPr indent="0" lvl="0" marL="0" rtl="0" algn="l">
              <a:lnSpc>
                <a:spcPct val="100000"/>
              </a:lnSpc>
              <a:spcBef>
                <a:spcPts val="0"/>
              </a:spcBef>
              <a:spcAft>
                <a:spcPts val="0"/>
              </a:spcAft>
              <a:buSzPts val="1400"/>
              <a:buNone/>
            </a:pPr>
            <a:r>
              <a:rPr b="1" i="1" lang="en-US" sz="1500" u="none" strike="noStrike">
                <a:solidFill>
                  <a:schemeClr val="dk1"/>
                </a:solidFill>
                <a:latin typeface="Calibri"/>
                <a:ea typeface="Calibri"/>
                <a:cs typeface="Calibri"/>
                <a:sym typeface="Calibri"/>
              </a:rPr>
              <a:t>Potential risk events. </a:t>
            </a:r>
            <a:r>
              <a:rPr b="0" i="0" lang="en-US" sz="1500" u="none" strike="noStrike">
                <a:solidFill>
                  <a:schemeClr val="dk1"/>
                </a:solidFill>
                <a:latin typeface="Calibri"/>
                <a:ea typeface="Calibri"/>
                <a:cs typeface="Calibri"/>
                <a:sym typeface="Calibri"/>
              </a:rPr>
              <a:t>Potential risk events are discrete occurrences such as a natural disaster or the departure of a specific team member that may affect the project. Potential risk events should be identified in addition to sources of risk when the probability of occurrence or magnitude of loss is relatively large (“relatively large” will vary by project). While potential risk events are seldom application-area-specific, a list of </a:t>
            </a:r>
            <a:r>
              <a:rPr b="0" i="1" lang="en-US" sz="1500" u="none" strike="noStrike">
                <a:solidFill>
                  <a:schemeClr val="dk1"/>
                </a:solidFill>
                <a:latin typeface="Calibri"/>
                <a:ea typeface="Calibri"/>
                <a:cs typeface="Calibri"/>
                <a:sym typeface="Calibri"/>
              </a:rPr>
              <a:t>common </a:t>
            </a:r>
            <a:r>
              <a:rPr b="0" i="0" lang="en-US" sz="1500" u="none" strike="noStrike">
                <a:solidFill>
                  <a:schemeClr val="dk1"/>
                </a:solidFill>
                <a:latin typeface="Calibri"/>
                <a:ea typeface="Calibri"/>
                <a:cs typeface="Calibri"/>
                <a:sym typeface="Calibri"/>
              </a:rPr>
              <a:t>risk events usually is. For example:</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 Development of new technology that will obviate the need for a project is common in electronics and rare in real estate development.</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 Losses due to a major storm are common in construction and rare in biotechnology.</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Descriptions of potential risk events should generally include estimates of (a) the probability that the risk event will occur, (b) the alternative possible outcomes, (c)</a:t>
            </a:r>
            <a:endParaRPr sz="1500"/>
          </a:p>
          <a:p>
            <a:pPr indent="0" lvl="0" marL="0" rtl="0" algn="l">
              <a:lnSpc>
                <a:spcPct val="100000"/>
              </a:lnSpc>
              <a:spcBef>
                <a:spcPts val="0"/>
              </a:spcBef>
              <a:spcAft>
                <a:spcPts val="0"/>
              </a:spcAft>
              <a:buSzPts val="1400"/>
              <a:buNone/>
            </a:pPr>
            <a:r>
              <a:rPr b="0" i="0" lang="en-US" sz="1500" u="none" strike="noStrike">
                <a:solidFill>
                  <a:schemeClr val="dk1"/>
                </a:solidFill>
                <a:latin typeface="Calibri"/>
                <a:ea typeface="Calibri"/>
                <a:cs typeface="Calibri"/>
                <a:sym typeface="Calibri"/>
              </a:rPr>
              <a:t>expected timing of the event, and (d) anticipated frequency (i.e., can it happen more than once). Both probabilities and outcomes may be specified as continuous functions (an estimated cost between $100,000 and $150,000) or as discrete ones (a patent either will or will not be granted). In addition, estimates of probabilities and outcomes made during early project phases are likely to have a broader range than those made later in the project.</a:t>
            </a:r>
            <a:endParaRPr sz="1500"/>
          </a:p>
          <a:p>
            <a:pPr indent="0" lvl="0" marL="0" rtl="0" algn="l">
              <a:lnSpc>
                <a:spcPct val="100000"/>
              </a:lnSpc>
              <a:spcBef>
                <a:spcPts val="0"/>
              </a:spcBef>
              <a:spcAft>
                <a:spcPts val="0"/>
              </a:spcAft>
              <a:buSzPts val="1400"/>
              <a:buNone/>
            </a:pPr>
            <a:r>
              <a:rPr b="1" i="1" lang="en-US" sz="1500" u="none" strike="noStrike">
                <a:solidFill>
                  <a:schemeClr val="dk1"/>
                </a:solidFill>
                <a:latin typeface="Calibri"/>
                <a:ea typeface="Calibri"/>
                <a:cs typeface="Calibri"/>
                <a:sym typeface="Calibri"/>
              </a:rPr>
              <a:t>Risk symptoms. </a:t>
            </a:r>
            <a:r>
              <a:rPr b="0" i="0" lang="en-US" sz="1500" u="none" strike="noStrike">
                <a:solidFill>
                  <a:schemeClr val="dk1"/>
                </a:solidFill>
                <a:latin typeface="Calibri"/>
                <a:ea typeface="Calibri"/>
                <a:cs typeface="Calibri"/>
                <a:sym typeface="Calibri"/>
              </a:rPr>
              <a:t>Risk symptoms, sometimes called triggers, are indirect manifestations of actual risk events. For example, poor morale may be an early warning signal of an impending schedule delay or cost overruns on early activities may be indicative of poor estimating.</a:t>
            </a:r>
            <a:endParaRPr sz="1500"/>
          </a:p>
          <a:p>
            <a:pPr indent="0" lvl="0" marL="0" rtl="0" algn="l">
              <a:lnSpc>
                <a:spcPct val="100000"/>
              </a:lnSpc>
              <a:spcBef>
                <a:spcPts val="0"/>
              </a:spcBef>
              <a:spcAft>
                <a:spcPts val="0"/>
              </a:spcAft>
              <a:buSzPts val="1400"/>
              <a:buNone/>
            </a:pPr>
            <a:r>
              <a:rPr b="1" i="1" lang="en-US" sz="1500" u="none" strike="noStrike">
                <a:solidFill>
                  <a:schemeClr val="dk1"/>
                </a:solidFill>
                <a:latin typeface="Calibri"/>
                <a:ea typeface="Calibri"/>
                <a:cs typeface="Calibri"/>
                <a:sym typeface="Calibri"/>
              </a:rPr>
              <a:t>.4 Inputs to other processes. </a:t>
            </a:r>
            <a:r>
              <a:rPr b="0" i="0" lang="en-US" sz="1500" u="none" strike="noStrike">
                <a:solidFill>
                  <a:schemeClr val="dk1"/>
                </a:solidFill>
                <a:latin typeface="Calibri"/>
                <a:ea typeface="Calibri"/>
                <a:cs typeface="Calibri"/>
                <a:sym typeface="Calibri"/>
              </a:rPr>
              <a:t>The risk identification process may identify a need for further activity in another area. For example, the work breakdown structure may not have sufficient detail to allow adequate identification of risks. Risks are often input to the other processes as constraints or assumptions.</a:t>
            </a:r>
            <a:endParaRPr sz="1500"/>
          </a:p>
        </p:txBody>
      </p:sp>
      <p:sp>
        <p:nvSpPr>
          <p:cNvPr id="990" name="Google Shape;990;p8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991" name="Google Shape;991;p85: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1bc12cbf539_5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1bc12cbf539_5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9" name="Google Shape;999;g1bc12cbf539_5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1bc12cbf539_5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1bc12cbf539_5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5" name="Google Shape;1005;g1bc12cbf539_5_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p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0" name="Google Shape;1010;p8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11" name="Google Shape;1011;p8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012" name="Google Shape;1012;p86: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p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9" name="Google Shape;1019;p8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Stakeholder risk tolerances. </a:t>
            </a:r>
            <a:r>
              <a:rPr b="0" i="0" lang="en-US" sz="1200" u="none" strike="noStrike">
                <a:solidFill>
                  <a:schemeClr val="dk1"/>
                </a:solidFill>
                <a:latin typeface="Calibri"/>
                <a:ea typeface="Calibri"/>
                <a:cs typeface="Calibri"/>
                <a:sym typeface="Calibri"/>
              </a:rPr>
              <a:t>Different organizations and different individuals have different tolerances for risk. </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For example: </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 A highly profitable company may be willing to spend $500,000 to write a proposal for a $1 billion contract, while a company operating at break-even is not.</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 One organization may perceive an estimate that has a 15 percent probability of overrunning as high risk, while another perceives it as low risk.</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Stakeholder risk tolerances provide a screen for both inputs and outputs to risk quantification.</a:t>
            </a:r>
            <a:endParaRPr/>
          </a:p>
        </p:txBody>
      </p:sp>
      <p:sp>
        <p:nvSpPr>
          <p:cNvPr id="1020" name="Google Shape;1020;p8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021" name="Google Shape;1021;p87: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p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8" name="Google Shape;1028;p8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Tools and Techniques for Risk Quantification</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Expected monetary value. </a:t>
            </a:r>
            <a:r>
              <a:rPr b="0" i="0" lang="en-US" sz="1200" u="none" strike="noStrike">
                <a:solidFill>
                  <a:schemeClr val="dk1"/>
                </a:solidFill>
                <a:latin typeface="Calibri"/>
                <a:ea typeface="Calibri"/>
                <a:cs typeface="Calibri"/>
                <a:sym typeface="Calibri"/>
              </a:rPr>
              <a:t>Expected monetary value, as a tool for risk quantification, is the product of two numbers:</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 Risk event probability—an estimate of the probability that a given risk event will occur.</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 Risk event value—an estimate of the gain or loss that will be incurred if the risk event does occur.</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The risk event value must reflect both tangibles and intangibles. For example, Project A and Project B both identify an equal probability of a tangible loss of</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$100,000 as an outcome of an aggressively priced proposal. If Project A predicts little or no intangible effect, while Project B predicts that such a loss will put its performing organization out of business, the two risks are not equivalent. In similar fashion, failure to include intangibles in this calculation can severely</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distort the result by equating a small loss with a high probability to a large loss with a small probability. The expected monetary value is generally used as input to further analysis (e.g., in a decision tree) since risk events can occur individually or in groups, in parallel or in sequence.</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Statistical sums. </a:t>
            </a:r>
            <a:r>
              <a:rPr b="0" i="0" lang="en-US" sz="1200" u="none" strike="noStrike">
                <a:solidFill>
                  <a:schemeClr val="dk1"/>
                </a:solidFill>
                <a:latin typeface="Calibri"/>
                <a:ea typeface="Calibri"/>
                <a:cs typeface="Calibri"/>
                <a:sym typeface="Calibri"/>
              </a:rPr>
              <a:t>Statistical sums can be used to calculate a range of total project costs from the cost estimates for individual work items. (Calculating a range of probable project completion dates from the activity duration estimates requires simulation. The range of total project costs can be used to quantify the relative risk of alternative project budgets or proposal prices.</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Simulation. </a:t>
            </a:r>
            <a:r>
              <a:rPr b="0" i="0" lang="en-US" sz="1200" u="none" strike="noStrike">
                <a:solidFill>
                  <a:schemeClr val="dk1"/>
                </a:solidFill>
                <a:latin typeface="Calibri"/>
                <a:ea typeface="Calibri"/>
                <a:cs typeface="Calibri"/>
                <a:sym typeface="Calibri"/>
              </a:rPr>
              <a:t>Simulation uses a representation or model of a system to analyze the behavior or performance of the system. The most common form of simulation on a project is schedule simulation using the project network as the model of the project. Most schedule simulations are based on some form of Monte Carlo analysis. This technique, adapted from general management, “performs” the project many times to provide a statistical distribution of the calculated results.</a:t>
            </a:r>
            <a:endParaRPr b="1" i="0" sz="1200" u="none" strike="noStrike">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The results of a schedule simulation may be used to quantify the risk of various schedule alternatives, different project strategies, different paths through the network, or individual activities.</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Schedule simulation should be used on any large or complex project since traditional mathematical analysis techniques such as the Critical Path Method (CPM)</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and the Program Evaluation and Review Technique (PERT) do not account for path convergence and thus tend to underestimate project durations. Monte Carlo analysis and other forms of simulation can also be used to assess the range of possible cost outcomes.</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Decision trees. </a:t>
            </a:r>
            <a:r>
              <a:rPr b="0" i="0" lang="en-US" sz="1200" u="none" strike="noStrike">
                <a:solidFill>
                  <a:schemeClr val="dk1"/>
                </a:solidFill>
                <a:latin typeface="Calibri"/>
                <a:ea typeface="Calibri"/>
                <a:cs typeface="Calibri"/>
                <a:sym typeface="Calibri"/>
              </a:rPr>
              <a:t>A decision tree is a diagram that depicts key interactions among decisions and associated chance events as they are understood by the decision maker. The branches of the tree represent either decisions (shown as boxes) or chance events.</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Expert judgment. </a:t>
            </a:r>
            <a:r>
              <a:rPr b="0" i="0" lang="en-US" sz="1200" u="none" strike="noStrike">
                <a:solidFill>
                  <a:schemeClr val="dk1"/>
                </a:solidFill>
                <a:latin typeface="Calibri"/>
                <a:ea typeface="Calibri"/>
                <a:cs typeface="Calibri"/>
                <a:sym typeface="Calibri"/>
              </a:rPr>
              <a:t>Expert judgement can often be applied in lieu of or in addition to the mathematical techniques described above. For example, risk events could be described as having a high, medium, or low probability of occurrence and a severe, moderate, or limited impact.</a:t>
            </a:r>
            <a:endParaRPr/>
          </a:p>
        </p:txBody>
      </p:sp>
      <p:sp>
        <p:nvSpPr>
          <p:cNvPr id="1029" name="Google Shape;1029;p8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030" name="Google Shape;1030;p88: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1bc12cbf539_5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1bc12cbf539_5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8" name="Google Shape;1038;g1bc12cbf539_5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1bc12cbf539_5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1bc12cbf539_5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4" name="Google Shape;1044;g1bc12cbf539_5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p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9" name="Google Shape;1049;p8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0" name="Google Shape;1050;p8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051" name="Google Shape;1051;p89: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p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58" name="Google Shape;1058;p9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9" name="Google Shape;1059;p9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060" name="Google Shape;1060;p90: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p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67" name="Google Shape;1067;p9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8" name="Google Shape;1068;p9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069" name="Google Shape;1069;p9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p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6" name="Google Shape;1076;p9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Procurement. </a:t>
            </a:r>
            <a:r>
              <a:rPr b="0" i="0" lang="en-US" sz="1200" u="none" strike="noStrike">
                <a:solidFill>
                  <a:schemeClr val="dk1"/>
                </a:solidFill>
                <a:latin typeface="Calibri"/>
                <a:ea typeface="Calibri"/>
                <a:cs typeface="Calibri"/>
                <a:sym typeface="Calibri"/>
              </a:rPr>
              <a:t>Procurement, acquiring goods or services from outside the immediate project organization, is often an appropriate response to some types of risk. For example, risks associated with using a particular technology may be mitigated by contracting with an organization that has experience with that technology.</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Procurement often involves exchanging one risk for another. For example, mitigating cost risk with a fixed price contract may create schedule risk if the seller is</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unable to perform. In similar fashion, trying to transfer all technical risk to the seller may result in an unacceptably high cost proposal.</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Contingency planning. </a:t>
            </a:r>
            <a:r>
              <a:rPr b="0" i="0" lang="en-US" sz="1200" u="none" strike="noStrike">
                <a:solidFill>
                  <a:schemeClr val="dk1"/>
                </a:solidFill>
                <a:latin typeface="Calibri"/>
                <a:ea typeface="Calibri"/>
                <a:cs typeface="Calibri"/>
                <a:sym typeface="Calibri"/>
              </a:rPr>
              <a:t>Contingency planning involves defining action steps to be taken if an identified risk event should occur (see also the discussion of workarounds.</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Alternative strategies. </a:t>
            </a:r>
            <a:r>
              <a:rPr b="0" i="0" lang="en-US" sz="1200" u="none" strike="noStrike">
                <a:solidFill>
                  <a:schemeClr val="dk1"/>
                </a:solidFill>
                <a:latin typeface="Calibri"/>
                <a:ea typeface="Calibri"/>
                <a:cs typeface="Calibri"/>
                <a:sym typeface="Calibri"/>
              </a:rPr>
              <a:t>Risk events can often be prevented or avoided by changing the planned approach. For example, additional design work may decrease the number of changes which must be handled during the implementation or construction phase. Many application areas have a substantial body of literature on the potential value of various alternative strategies.</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Insurance. </a:t>
            </a:r>
            <a:r>
              <a:rPr b="0" i="0" lang="en-US" sz="1200" u="none" strike="noStrike">
                <a:solidFill>
                  <a:schemeClr val="dk1"/>
                </a:solidFill>
                <a:latin typeface="Calibri"/>
                <a:ea typeface="Calibri"/>
                <a:cs typeface="Calibri"/>
                <a:sym typeface="Calibri"/>
              </a:rPr>
              <a:t>Insurance or an insurance-like arrangement such as bonding is often available to deal with some categories of risk. The type of coverage available and</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the cost of coverage varies by application area.</a:t>
            </a:r>
            <a:endParaRPr/>
          </a:p>
        </p:txBody>
      </p:sp>
      <p:sp>
        <p:nvSpPr>
          <p:cNvPr id="1077" name="Google Shape;1077;p9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078" name="Google Shape;1078;p9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1bc12cbf539_5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1bc12cbf539_5_3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6" name="Google Shape;1086;g1bc12cbf539_5_3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p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1" name="Google Shape;1091;p9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Risk management plan. </a:t>
            </a:r>
            <a:r>
              <a:rPr b="0" i="0" lang="en-US" sz="1200" u="none" strike="noStrike">
                <a:solidFill>
                  <a:schemeClr val="dk1"/>
                </a:solidFill>
                <a:latin typeface="Calibri"/>
                <a:ea typeface="Calibri"/>
                <a:cs typeface="Calibri"/>
                <a:sym typeface="Calibri"/>
              </a:rPr>
              <a:t>The risk management plan should document the procedures that will be used to manage risk throughout the project. In addition to documenting the results of the risk identification and risk quantification processes, it should cover who is responsible for managing various areas of risk, how the initial identification and quantification outputs will be maintained, how contingency plans will be implemented, and how reserves will be allocated.</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A risk management plan may be formal or informal, highly detailed or broadly framed, based on the needs of the project. It is a subsidiary element of the overall</a:t>
            </a:r>
            <a:endParaRPr/>
          </a:p>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project plan.</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Inputs to other processes. </a:t>
            </a:r>
            <a:r>
              <a:rPr b="0" i="0" lang="en-US" sz="1200" u="none" strike="noStrike">
                <a:solidFill>
                  <a:schemeClr val="dk1"/>
                </a:solidFill>
                <a:latin typeface="Calibri"/>
                <a:ea typeface="Calibri"/>
                <a:cs typeface="Calibri"/>
                <a:sym typeface="Calibri"/>
              </a:rPr>
              <a:t>Selected or suggested alternative strategies, contingency plans, anticipated procurements, and other risk-related outputs must all be fed back into the appropriate processes in the other knowledge areas.</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Contingency plans. </a:t>
            </a:r>
            <a:r>
              <a:rPr b="0" i="0" lang="en-US" sz="1200" u="none" strike="noStrike">
                <a:solidFill>
                  <a:schemeClr val="dk1"/>
                </a:solidFill>
                <a:latin typeface="Calibri"/>
                <a:ea typeface="Calibri"/>
                <a:cs typeface="Calibri"/>
                <a:sym typeface="Calibri"/>
              </a:rPr>
              <a:t>Contingency plans are pre-defined action steps to be taken if an identified risk event should occur. Contingency plans are generally part of the risk management plan, but they may also be integrated into other parts of the overall project plan (e.g., as part of a scope management plan or quality management plan).</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Reserves. </a:t>
            </a:r>
            <a:r>
              <a:rPr b="0" i="0" lang="en-US" sz="1200" u="none" strike="noStrike">
                <a:solidFill>
                  <a:schemeClr val="dk1"/>
                </a:solidFill>
                <a:latin typeface="Calibri"/>
                <a:ea typeface="Calibri"/>
                <a:cs typeface="Calibri"/>
                <a:sym typeface="Calibri"/>
              </a:rPr>
              <a:t>A reserve is a provision in the project plan to mitigate cost and/or schedule risk. The term is often used with a modifier (e.g., management reserve, contingency reserve, schedule reserve) to provide further detail on what types of risk are meant to be mitigated. The specific meaning of the modified terms often varies by application area. In addition, use of a reserve, and the definition of what may be included in a reserve, is also application-area-specific.</a:t>
            </a:r>
            <a:endParaRPr/>
          </a:p>
        </p:txBody>
      </p:sp>
      <p:sp>
        <p:nvSpPr>
          <p:cNvPr id="1092" name="Google Shape;1092;p9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093" name="Google Shape;1093;p9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1bc12cbf539_5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1bc12cbf539_5_4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1" name="Google Shape;1101;g1bc12cbf539_5_4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p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6" name="Google Shape;1106;p9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07" name="Google Shape;1107;p9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108" name="Google Shape;1108;p94: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p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15" name="Google Shape;1115;p9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16" name="Google Shape;1116;p9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117" name="Google Shape;1117;p95: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p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24" name="Google Shape;1124;p9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25" name="Google Shape;1125;p9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126" name="Google Shape;1126;p96: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p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33" name="Google Shape;1133;p9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Corrective action. </a:t>
            </a:r>
            <a:r>
              <a:rPr b="0" i="0" lang="en-US" sz="1200" u="none" strike="noStrike">
                <a:solidFill>
                  <a:schemeClr val="dk1"/>
                </a:solidFill>
                <a:latin typeface="Calibri"/>
                <a:ea typeface="Calibri"/>
                <a:cs typeface="Calibri"/>
                <a:sym typeface="Calibri"/>
              </a:rPr>
              <a:t>Corrective action consists primarily of performing the planned risk response (e.g., implementing contingency plans or workarounds).</a:t>
            </a:r>
            <a:endParaRPr/>
          </a:p>
          <a:p>
            <a:pPr indent="0" lvl="0" marL="0" rtl="0" algn="l">
              <a:lnSpc>
                <a:spcPct val="100000"/>
              </a:lnSpc>
              <a:spcBef>
                <a:spcPts val="0"/>
              </a:spcBef>
              <a:spcAft>
                <a:spcPts val="0"/>
              </a:spcAft>
              <a:buSzPts val="1400"/>
              <a:buNone/>
            </a:pPr>
            <a:r>
              <a:rPr b="1" i="1" lang="en-US" sz="1200" u="none" strike="noStrike">
                <a:solidFill>
                  <a:schemeClr val="dk1"/>
                </a:solidFill>
                <a:latin typeface="Calibri"/>
                <a:ea typeface="Calibri"/>
                <a:cs typeface="Calibri"/>
                <a:sym typeface="Calibri"/>
              </a:rPr>
              <a:t>Updates to risk management plan. </a:t>
            </a:r>
            <a:r>
              <a:rPr b="0" i="0" lang="en-US" sz="1200" u="none" strike="noStrike">
                <a:solidFill>
                  <a:schemeClr val="dk1"/>
                </a:solidFill>
                <a:latin typeface="Calibri"/>
                <a:ea typeface="Calibri"/>
                <a:cs typeface="Calibri"/>
                <a:sym typeface="Calibri"/>
              </a:rPr>
              <a:t>As anticipated risk events occur or fail to occur, and as actual risk event effects are evaluated, estimates of probabilities and value, as well as other aspects of the risk management plan, should be updated</a:t>
            </a:r>
            <a:endParaRPr/>
          </a:p>
        </p:txBody>
      </p:sp>
      <p:sp>
        <p:nvSpPr>
          <p:cNvPr id="1134" name="Google Shape;1134;p9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135" name="Google Shape;1135;p97: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p1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2" name="Google Shape;1142;p1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3" name="Google Shape;1143;p1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144" name="Google Shape;1144;p14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2" name="Google Shape;19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p1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2" name="Google Shape;1152;p1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3" name="Google Shape;1153;p14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154" name="Google Shape;1154;p14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 name="Shape 1159"/>
        <p:cNvGrpSpPr/>
        <p:nvPr/>
      </p:nvGrpSpPr>
      <p:grpSpPr>
        <a:xfrm>
          <a:off x="0" y="0"/>
          <a:ext cx="0" cy="0"/>
          <a:chOff x="0" y="0"/>
          <a:chExt cx="0" cy="0"/>
        </a:xfrm>
      </p:grpSpPr>
      <p:sp>
        <p:nvSpPr>
          <p:cNvPr id="1160" name="Google Shape;1160;p1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1" name="Google Shape;1161;p1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 name="Shape 1165"/>
        <p:cNvGrpSpPr/>
        <p:nvPr/>
      </p:nvGrpSpPr>
      <p:grpSpPr>
        <a:xfrm>
          <a:off x="0" y="0"/>
          <a:ext cx="0" cy="0"/>
          <a:chOff x="0" y="0"/>
          <a:chExt cx="0" cy="0"/>
        </a:xfrm>
      </p:grpSpPr>
      <p:sp>
        <p:nvSpPr>
          <p:cNvPr id="1166" name="Google Shape;1166;p1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7" name="Google Shape;1167;p1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0" name="Google Shape;200;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01" name="Google Shape;201;p1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7" name="Google Shape;207;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8" name="Google Shape;208;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09" name="Google Shape;209;p14: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25 Sep 2010</a:t>
            </a:r>
            <a:endParaRPr/>
          </a:p>
          <a:p>
            <a:pPr indent="0" lvl="0" marL="0" rtl="0" algn="l">
              <a:lnSpc>
                <a:spcPct val="100000"/>
              </a:lnSpc>
              <a:spcBef>
                <a:spcPts val="0"/>
              </a:spcBef>
              <a:spcAft>
                <a:spcPts val="0"/>
              </a:spcAft>
              <a:buSzPts val="1400"/>
              <a:buNone/>
            </a:pPr>
            <a:r>
              <a:rPr b="1" lang="en-US"/>
              <a:t>The Six Principles of Project Management</a:t>
            </a:r>
            <a:endParaRPr/>
          </a:p>
          <a:p>
            <a:pPr indent="0" lvl="0" marL="0" rtl="0" algn="l">
              <a:lnSpc>
                <a:spcPct val="100000"/>
              </a:lnSpc>
              <a:spcBef>
                <a:spcPts val="0"/>
              </a:spcBef>
              <a:spcAft>
                <a:spcPts val="0"/>
              </a:spcAft>
              <a:buSzPts val="1400"/>
              <a:buNone/>
            </a:pPr>
            <a:r>
              <a:rPr lang="en-US"/>
              <a:t>~ By Theo Gilbert-Jamison</a:t>
            </a:r>
            <a:endParaRPr/>
          </a:p>
          <a:p>
            <a:pPr indent="0" lvl="0" marL="0" rtl="0" algn="l">
              <a:lnSpc>
                <a:spcPct val="100000"/>
              </a:lnSpc>
              <a:spcBef>
                <a:spcPts val="0"/>
              </a:spcBef>
              <a:spcAft>
                <a:spcPts val="0"/>
              </a:spcAft>
              <a:buSzPts val="1400"/>
              <a:buNone/>
            </a:pPr>
            <a:r>
              <a:rPr lang="en-US"/>
              <a:t>Right now project management certification is all the rave, but I have been using a similar change model for quite some time with great success. It's called the 'Six Principles of Service Excellence', and it transitions easily to basically any type of project or initiative you are trying to effectively implement. For the project management aficionados and novices out there, think of it as the six principles of project management.</a:t>
            </a:r>
            <a:endParaRPr/>
          </a:p>
          <a:p>
            <a:pPr indent="0" lvl="0" marL="0" rtl="0" algn="l">
              <a:lnSpc>
                <a:spcPct val="100000"/>
              </a:lnSpc>
              <a:spcBef>
                <a:spcPts val="0"/>
              </a:spcBef>
              <a:spcAft>
                <a:spcPts val="0"/>
              </a:spcAft>
              <a:buSzPts val="1400"/>
              <a:buNone/>
            </a:pPr>
            <a:r>
              <a:rPr lang="en-US"/>
              <a:t>As a Performance Consultant, I regularly use these basic principles when launching a new initiative or learning and development programme, and especially when integrating new HR, Quality or, Operational Improvement Processes.</a:t>
            </a:r>
            <a:endParaRPr/>
          </a:p>
          <a:p>
            <a:pPr indent="0" lvl="0" marL="0" rtl="0" algn="l">
              <a:lnSpc>
                <a:spcPct val="100000"/>
              </a:lnSpc>
              <a:spcBef>
                <a:spcPts val="0"/>
              </a:spcBef>
              <a:spcAft>
                <a:spcPts val="0"/>
              </a:spcAft>
              <a:buSzPts val="1400"/>
              <a:buNone/>
            </a:pPr>
            <a:r>
              <a:rPr b="1" lang="en-US"/>
              <a:t>Principle 1: Vision and Mission</a:t>
            </a:r>
            <a:endParaRPr/>
          </a:p>
          <a:p>
            <a:pPr indent="0" lvl="0" marL="0" rtl="0" algn="l">
              <a:lnSpc>
                <a:spcPct val="100000"/>
              </a:lnSpc>
              <a:spcBef>
                <a:spcPts val="0"/>
              </a:spcBef>
              <a:spcAft>
                <a:spcPts val="0"/>
              </a:spcAft>
              <a:buSzPts val="1400"/>
              <a:buNone/>
            </a:pPr>
            <a:r>
              <a:rPr lang="en-US"/>
              <a:t>In order to be successfully executed, every project or initiative should begin with the end in mind. This is effectively accomplished by articulating the Vision and Mission of the project so it is crystal-clear to everyone. Creating a vision and mission for the project helps clarify the expected outcome or desired state, and how it will be accomplished.</a:t>
            </a:r>
            <a:endParaRPr/>
          </a:p>
          <a:p>
            <a:pPr indent="0" lvl="0" marL="0" rtl="0" algn="l">
              <a:lnSpc>
                <a:spcPct val="100000"/>
              </a:lnSpc>
              <a:spcBef>
                <a:spcPts val="0"/>
              </a:spcBef>
              <a:spcAft>
                <a:spcPts val="0"/>
              </a:spcAft>
              <a:buSzPts val="1400"/>
              <a:buNone/>
            </a:pPr>
            <a:r>
              <a:rPr b="1" lang="en-US"/>
              <a:t>Principle 2: Business Objectives</a:t>
            </a:r>
            <a:endParaRPr/>
          </a:p>
          <a:p>
            <a:pPr indent="0" lvl="0" marL="0" rtl="0" algn="l">
              <a:lnSpc>
                <a:spcPct val="100000"/>
              </a:lnSpc>
              <a:spcBef>
                <a:spcPts val="0"/>
              </a:spcBef>
              <a:spcAft>
                <a:spcPts val="0"/>
              </a:spcAft>
              <a:buSzPts val="1400"/>
              <a:buNone/>
            </a:pPr>
            <a:r>
              <a:rPr lang="en-US"/>
              <a:t>The next step is to establish two to three goals or objectives for the project. Is it being implemented to increase sales and profit, customer loyalty, employee productivity and morale, or product/service quality? Also, it's important to specifically quantify the amount of improvement that is expected, instead of being vague.</a:t>
            </a:r>
            <a:endParaRPr/>
          </a:p>
          <a:p>
            <a:pPr indent="0" lvl="0" marL="0" rtl="0" algn="l">
              <a:lnSpc>
                <a:spcPct val="100000"/>
              </a:lnSpc>
              <a:spcBef>
                <a:spcPts val="0"/>
              </a:spcBef>
              <a:spcAft>
                <a:spcPts val="0"/>
              </a:spcAft>
              <a:buSzPts val="1400"/>
              <a:buNone/>
            </a:pPr>
            <a:r>
              <a:rPr b="1" lang="en-US"/>
              <a:t>Principle 3: Standards of Engagement</a:t>
            </a:r>
            <a:endParaRPr/>
          </a:p>
          <a:p>
            <a:pPr indent="0" lvl="0" marL="0" rtl="0" algn="l">
              <a:lnSpc>
                <a:spcPct val="100000"/>
              </a:lnSpc>
              <a:spcBef>
                <a:spcPts val="0"/>
              </a:spcBef>
              <a:spcAft>
                <a:spcPts val="0"/>
              </a:spcAft>
              <a:buSzPts val="1400"/>
              <a:buNone/>
            </a:pPr>
            <a:r>
              <a:rPr lang="en-US"/>
              <a:t>Simply put, this means establishing who will be part of the project team? What will be the frequency of meetings? What are the meeting ground rules? Who is the project owner? Who is designated to take notes, and distribute project meeting minutes and action steps? This goes along with any other meeting protocol that needs to be clarified.</a:t>
            </a:r>
            <a:endParaRPr/>
          </a:p>
          <a:p>
            <a:pPr indent="0" lvl="0" marL="0" rtl="0" algn="l">
              <a:lnSpc>
                <a:spcPct val="100000"/>
              </a:lnSpc>
              <a:spcBef>
                <a:spcPts val="0"/>
              </a:spcBef>
              <a:spcAft>
                <a:spcPts val="0"/>
              </a:spcAft>
              <a:buSzPts val="1400"/>
              <a:buNone/>
            </a:pPr>
            <a:r>
              <a:rPr b="1" lang="en-US"/>
              <a:t>Principle 4: Intervention and Execution Strategy</a:t>
            </a:r>
            <a:endParaRPr/>
          </a:p>
          <a:p>
            <a:pPr indent="0" lvl="0" marL="0" rtl="0" algn="l">
              <a:lnSpc>
                <a:spcPct val="100000"/>
              </a:lnSpc>
              <a:spcBef>
                <a:spcPts val="0"/>
              </a:spcBef>
              <a:spcAft>
                <a:spcPts val="0"/>
              </a:spcAft>
              <a:buSzPts val="1400"/>
              <a:buNone/>
            </a:pPr>
            <a:r>
              <a:rPr lang="en-US"/>
              <a:t>This is the meat of the project and includes using a gap analysis process to determine the most suited intervention (solution) to resolve the issue you are working on. There are many quality management concepts that can be applied ranging from a comprehensive "root cause analysis" to simply "asking why five times." Once the best possible intervention has been identified to resolve the issue, then we must map out our execution strategy for implementing the intervention. This includes identifying who will do what, when, how, and why?</a:t>
            </a:r>
            <a:endParaRPr/>
          </a:p>
          <a:p>
            <a:pPr indent="0" lvl="0" marL="0" rtl="0" algn="l">
              <a:lnSpc>
                <a:spcPct val="100000"/>
              </a:lnSpc>
              <a:spcBef>
                <a:spcPts val="0"/>
              </a:spcBef>
              <a:spcAft>
                <a:spcPts val="0"/>
              </a:spcAft>
              <a:buSzPts val="1400"/>
              <a:buNone/>
            </a:pPr>
            <a:r>
              <a:rPr b="1" lang="en-US"/>
              <a:t>Principle 5: Organizational Alignment</a:t>
            </a:r>
            <a:endParaRPr/>
          </a:p>
          <a:p>
            <a:pPr indent="0" lvl="0" marL="0" rtl="0" algn="l">
              <a:lnSpc>
                <a:spcPct val="100000"/>
              </a:lnSpc>
              <a:spcBef>
                <a:spcPts val="0"/>
              </a:spcBef>
              <a:spcAft>
                <a:spcPts val="0"/>
              </a:spcAft>
              <a:buSzPts val="1400"/>
              <a:buNone/>
            </a:pPr>
            <a:r>
              <a:rPr lang="en-US"/>
              <a:t>To ensure the success and sustainability of the new initiative or process brought on by this project, everyone it will directly impact must be onboard. To achieve organizational alignment (or buy-in), ongoing communication must be employed in-person during team meetings, electronically via email and e-learning (if applicable), and through training. The message must include the WIIFM </a:t>
            </a:r>
            <a:r>
              <a:rPr i="1" lang="en-US"/>
              <a:t>"what's in it for me"</a:t>
            </a:r>
            <a:r>
              <a:rPr lang="en-US"/>
              <a:t> at every level; otherwise most stakeholders will not be interested or engaged around the new initiative.</a:t>
            </a:r>
            <a:endParaRPr/>
          </a:p>
          <a:p>
            <a:pPr indent="0" lvl="0" marL="0" rtl="0" algn="l">
              <a:lnSpc>
                <a:spcPct val="100000"/>
              </a:lnSpc>
              <a:spcBef>
                <a:spcPts val="0"/>
              </a:spcBef>
              <a:spcAft>
                <a:spcPts val="0"/>
              </a:spcAft>
              <a:buSzPts val="1400"/>
              <a:buNone/>
            </a:pPr>
            <a:r>
              <a:rPr b="1" lang="en-US"/>
              <a:t>Principle 6: Measurement and Accountability</a:t>
            </a:r>
            <a:endParaRPr/>
          </a:p>
          <a:p>
            <a:pPr indent="0" lvl="0" marL="0" rtl="0" algn="l">
              <a:lnSpc>
                <a:spcPct val="100000"/>
              </a:lnSpc>
              <a:spcBef>
                <a:spcPts val="0"/>
              </a:spcBef>
              <a:spcAft>
                <a:spcPts val="0"/>
              </a:spcAft>
              <a:buSzPts val="1400"/>
              <a:buNone/>
            </a:pPr>
            <a:r>
              <a:rPr lang="en-US"/>
              <a:t>And last, how will we determine success? Well, a simple project scorecard that is visually interesting is a great way to keep everyone updated and engaged. A scorecard is an excellent resource for holding employees, teams, and leaders accountable for the implementation, refinement, and sustainability of the new initiative or project. Accountability means that consistently, top performers will be rewarded and recognized; while those needing improvement will be coached with specific expectations and consequences clearly outlined.</a:t>
            </a:r>
            <a:endParaRPr/>
          </a:p>
          <a:p>
            <a:pPr indent="0" lvl="0" marL="0" rtl="0" algn="l">
              <a:lnSpc>
                <a:spcPct val="100000"/>
              </a:lnSpc>
              <a:spcBef>
                <a:spcPts val="0"/>
              </a:spcBef>
              <a:spcAft>
                <a:spcPts val="0"/>
              </a:spcAft>
              <a:buSzPts val="1400"/>
              <a:buNone/>
            </a:pPr>
            <a:r>
              <a:rPr lang="en-US"/>
              <a:t>While my six principles of project management may not be all inclusive, my hope is that it has ignited creative juices as you think about how you will approach your next project - whether implementing a new system/process or refining one that is already in place to enhance its effectiveness</a:t>
            </a:r>
            <a:endParaRPr/>
          </a:p>
          <a:p>
            <a:pPr indent="0" lvl="0" marL="0" rtl="0" algn="l">
              <a:lnSpc>
                <a:spcPct val="100000"/>
              </a:lnSpc>
              <a:spcBef>
                <a:spcPts val="0"/>
              </a:spcBef>
              <a:spcAft>
                <a:spcPts val="0"/>
              </a:spcAft>
              <a:buSzPts val="1400"/>
              <a:buNone/>
            </a:pPr>
            <a:r>
              <a:t/>
            </a:r>
            <a:endParaRPr/>
          </a:p>
        </p:txBody>
      </p:sp>
      <p:sp>
        <p:nvSpPr>
          <p:cNvPr id="217" name="Google Shape;217;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18" name="Google Shape;218;p15: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6" name="Google Shape;246;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47" name="Google Shape;247;p16: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4" name="Google Shape;254;p15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5" name="Google Shape;255;p15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56" name="Google Shape;256;p158: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3" name="Google Shape;263;p15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4" name="Google Shape;264;p15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65" name="Google Shape;265;p159: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2" name="Google Shape;272;p16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3" name="Google Shape;273;p16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74" name="Google Shape;274;p160: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 name="Google Shape;115;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16" name="Google Shape;116;p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1" name="Google Shape;281;p16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2" name="Google Shape;282;p16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83" name="Google Shape;283;p16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16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2" name="Google Shape;292;p16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93" name="Google Shape;293;p16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1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0" name="Google Shape;300;p16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1" name="Google Shape;301;p16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02" name="Google Shape;302;p16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1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9" name="Google Shape;309;p16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0" name="Google Shape;310;p16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11" name="Google Shape;311;p164: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1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8" name="Google Shape;318;p16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9" name="Google Shape;319;p16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20" name="Google Shape;320;p165: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16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7" name="Google Shape;327;p1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1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4" name="Google Shape;334;p16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5" name="Google Shape;335;p16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36" name="Google Shape;336;p167: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1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6" name="Google Shape;346;p16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7" name="Google Shape;347;p16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48" name="Google Shape;348;p168: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1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9" name="Google Shape;359;p16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0" name="Google Shape;360;p16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61" name="Google Shape;361;p169: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8" name="Google Shape;368;p17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9" name="Google Shape;369;p17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70" name="Google Shape;370;p170: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4" name="Google Shape;124;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25" name="Google Shape;125;p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1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7" name="Google Shape;377;p17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8" name="Google Shape;378;p17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79" name="Google Shape;379;p17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1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6" name="Google Shape;386;p17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7" name="Google Shape;387;p17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88" name="Google Shape;388;p17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1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5" name="Google Shape;395;p17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6" name="Google Shape;396;p17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97" name="Google Shape;397;p17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17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5" name="Google Shape;405;p1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1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1" name="Google Shape;411;p17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2" name="Google Shape;412;p17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13" name="Google Shape;413;p175: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1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p17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1" name="Google Shape;421;p17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22" name="Google Shape;422;p176: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1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1" name="Google Shape;431;p17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2" name="Google Shape;432;p17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33" name="Google Shape;433;p177: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1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0" name="Google Shape;440;p17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1" name="Google Shape;441;p17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42" name="Google Shape;442;p178: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p1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9" name="Google Shape;449;p17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0" name="Google Shape;450;p17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51" name="Google Shape;451;p179: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1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8" name="Google Shape;458;p18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9" name="Google Shape;459;p18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60" name="Google Shape;460;p180: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https://www.lucidchart.com/blog/5-Universal-Project-Management-Principles</a:t>
            </a:r>
            <a:endParaRPr/>
          </a:p>
        </p:txBody>
      </p:sp>
      <p:sp>
        <p:nvSpPr>
          <p:cNvPr id="133" name="Google Shape;133;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34" name="Google Shape;134;p4: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1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7" name="Google Shape;467;p18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8" name="Google Shape;468;p18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69" name="Google Shape;469;p18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18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7" name="Google Shape;477;p1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1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4" name="Google Shape;484;p18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5" name="Google Shape;485;p18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86" name="Google Shape;486;p18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p18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92" name="Google Shape;492;p1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93" name="Google Shape;493;p18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p18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01" name="Google Shape;501;p1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02" name="Google Shape;502;p18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p18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10" name="Google Shape;510;p1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11" name="Google Shape;511;p18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18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19" name="Google Shape;519;p1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20" name="Google Shape;520;p18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18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29" name="Google Shape;529;p1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30" name="Google Shape;530;p18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18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38" name="Google Shape;538;p1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39" name="Google Shape;539;p18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p19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48" name="Google Shape;548;p1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49" name="Google Shape;549;p19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25 Sep 2010</a:t>
            </a:r>
            <a:endParaRPr/>
          </a:p>
          <a:p>
            <a:pPr indent="0" lvl="0" marL="0" rtl="0" algn="l">
              <a:lnSpc>
                <a:spcPct val="100000"/>
              </a:lnSpc>
              <a:spcBef>
                <a:spcPts val="0"/>
              </a:spcBef>
              <a:spcAft>
                <a:spcPts val="0"/>
              </a:spcAft>
              <a:buSzPts val="1400"/>
              <a:buNone/>
            </a:pPr>
            <a:r>
              <a:rPr b="1" lang="en-US"/>
              <a:t>The Six Principles of Project Management</a:t>
            </a:r>
            <a:endParaRPr/>
          </a:p>
          <a:p>
            <a:pPr indent="0" lvl="0" marL="0" rtl="0" algn="l">
              <a:lnSpc>
                <a:spcPct val="100000"/>
              </a:lnSpc>
              <a:spcBef>
                <a:spcPts val="0"/>
              </a:spcBef>
              <a:spcAft>
                <a:spcPts val="0"/>
              </a:spcAft>
              <a:buSzPts val="1400"/>
              <a:buNone/>
            </a:pPr>
            <a:r>
              <a:rPr lang="en-US"/>
              <a:t>~ By Theo Gilbert-Jamison</a:t>
            </a:r>
            <a:endParaRPr/>
          </a:p>
          <a:p>
            <a:pPr indent="0" lvl="0" marL="0" rtl="0" algn="l">
              <a:lnSpc>
                <a:spcPct val="100000"/>
              </a:lnSpc>
              <a:spcBef>
                <a:spcPts val="0"/>
              </a:spcBef>
              <a:spcAft>
                <a:spcPts val="0"/>
              </a:spcAft>
              <a:buSzPts val="1400"/>
              <a:buNone/>
            </a:pPr>
            <a:r>
              <a:rPr lang="en-US"/>
              <a:t>Right now project management certification is all the rave, but I have been using a similar change model for quite some time with great success. It's called the 'Six Principles of Service Excellence', and it transitions easily to basically any type of project or initiative you are trying to effectively implement. For the project management aficionados and novices out there, think of it as the six principles of project management.</a:t>
            </a:r>
            <a:endParaRPr/>
          </a:p>
          <a:p>
            <a:pPr indent="0" lvl="0" marL="0" rtl="0" algn="l">
              <a:lnSpc>
                <a:spcPct val="100000"/>
              </a:lnSpc>
              <a:spcBef>
                <a:spcPts val="0"/>
              </a:spcBef>
              <a:spcAft>
                <a:spcPts val="0"/>
              </a:spcAft>
              <a:buSzPts val="1400"/>
              <a:buNone/>
            </a:pPr>
            <a:r>
              <a:rPr lang="en-US"/>
              <a:t>As a Performance Consultant, I regularly use these basic principles when launching a new initiative or learning and development programme, and especially when integrating new HR, Quality or, Operational Improvement Processes.</a:t>
            </a:r>
            <a:endParaRPr/>
          </a:p>
          <a:p>
            <a:pPr indent="0" lvl="0" marL="0" rtl="0" algn="l">
              <a:lnSpc>
                <a:spcPct val="100000"/>
              </a:lnSpc>
              <a:spcBef>
                <a:spcPts val="0"/>
              </a:spcBef>
              <a:spcAft>
                <a:spcPts val="0"/>
              </a:spcAft>
              <a:buSzPts val="1400"/>
              <a:buNone/>
            </a:pPr>
            <a:r>
              <a:rPr b="1" lang="en-US"/>
              <a:t>Principle 1: Vision and Mission</a:t>
            </a:r>
            <a:endParaRPr/>
          </a:p>
          <a:p>
            <a:pPr indent="0" lvl="0" marL="0" rtl="0" algn="l">
              <a:lnSpc>
                <a:spcPct val="100000"/>
              </a:lnSpc>
              <a:spcBef>
                <a:spcPts val="0"/>
              </a:spcBef>
              <a:spcAft>
                <a:spcPts val="0"/>
              </a:spcAft>
              <a:buSzPts val="1400"/>
              <a:buNone/>
            </a:pPr>
            <a:r>
              <a:rPr lang="en-US"/>
              <a:t>In order to be successfully executed, every project or initiative should begin with the end in mind. This is effectively accomplished by articulating the Vision and Mission of the project so it is crystal-clear to everyone. Creating a vision and mission for the project helps clarify the expected outcome or desired state, and how it will be accomplished.</a:t>
            </a:r>
            <a:endParaRPr/>
          </a:p>
          <a:p>
            <a:pPr indent="0" lvl="0" marL="0" rtl="0" algn="l">
              <a:lnSpc>
                <a:spcPct val="100000"/>
              </a:lnSpc>
              <a:spcBef>
                <a:spcPts val="0"/>
              </a:spcBef>
              <a:spcAft>
                <a:spcPts val="0"/>
              </a:spcAft>
              <a:buSzPts val="1400"/>
              <a:buNone/>
            </a:pPr>
            <a:r>
              <a:rPr b="1" lang="en-US"/>
              <a:t>Principle 2: Business Objectives</a:t>
            </a:r>
            <a:endParaRPr/>
          </a:p>
          <a:p>
            <a:pPr indent="0" lvl="0" marL="0" rtl="0" algn="l">
              <a:lnSpc>
                <a:spcPct val="100000"/>
              </a:lnSpc>
              <a:spcBef>
                <a:spcPts val="0"/>
              </a:spcBef>
              <a:spcAft>
                <a:spcPts val="0"/>
              </a:spcAft>
              <a:buSzPts val="1400"/>
              <a:buNone/>
            </a:pPr>
            <a:r>
              <a:rPr lang="en-US"/>
              <a:t>The next step is to establish two to three goals or objectives for the project. Is it being implemented to increase sales and profit, customer loyalty, employee productivity and morale, or product/service quality? Also, it's important to specifically quantify the amount of improvement that is expected, instead of being vague.</a:t>
            </a:r>
            <a:endParaRPr/>
          </a:p>
          <a:p>
            <a:pPr indent="0" lvl="0" marL="0" rtl="0" algn="l">
              <a:lnSpc>
                <a:spcPct val="100000"/>
              </a:lnSpc>
              <a:spcBef>
                <a:spcPts val="0"/>
              </a:spcBef>
              <a:spcAft>
                <a:spcPts val="0"/>
              </a:spcAft>
              <a:buSzPts val="1400"/>
              <a:buNone/>
            </a:pPr>
            <a:r>
              <a:rPr b="1" lang="en-US"/>
              <a:t>Principle 3: Standards of Engagement</a:t>
            </a:r>
            <a:endParaRPr/>
          </a:p>
          <a:p>
            <a:pPr indent="0" lvl="0" marL="0" rtl="0" algn="l">
              <a:lnSpc>
                <a:spcPct val="100000"/>
              </a:lnSpc>
              <a:spcBef>
                <a:spcPts val="0"/>
              </a:spcBef>
              <a:spcAft>
                <a:spcPts val="0"/>
              </a:spcAft>
              <a:buSzPts val="1400"/>
              <a:buNone/>
            </a:pPr>
            <a:r>
              <a:rPr lang="en-US"/>
              <a:t>Simply put, this means establishing who will be part of the project team? What will be the frequency of meetings? What are the meeting ground rules? Who is the project owner? Who is designated to take notes, and distribute project meeting minutes and action steps? This goes along with any other meeting protocol that needs to be clarified.</a:t>
            </a:r>
            <a:endParaRPr/>
          </a:p>
          <a:p>
            <a:pPr indent="0" lvl="0" marL="0" rtl="0" algn="l">
              <a:lnSpc>
                <a:spcPct val="100000"/>
              </a:lnSpc>
              <a:spcBef>
                <a:spcPts val="0"/>
              </a:spcBef>
              <a:spcAft>
                <a:spcPts val="0"/>
              </a:spcAft>
              <a:buSzPts val="1400"/>
              <a:buNone/>
            </a:pPr>
            <a:r>
              <a:rPr b="1" lang="en-US"/>
              <a:t>Principle 4: Intervention and Execution Strategy</a:t>
            </a:r>
            <a:endParaRPr/>
          </a:p>
          <a:p>
            <a:pPr indent="0" lvl="0" marL="0" rtl="0" algn="l">
              <a:lnSpc>
                <a:spcPct val="100000"/>
              </a:lnSpc>
              <a:spcBef>
                <a:spcPts val="0"/>
              </a:spcBef>
              <a:spcAft>
                <a:spcPts val="0"/>
              </a:spcAft>
              <a:buSzPts val="1400"/>
              <a:buNone/>
            </a:pPr>
            <a:r>
              <a:rPr lang="en-US"/>
              <a:t>This is the meat of the project and includes using a gap analysis process to determine the most suited intervention (solution) to resolve the issue you are working on. There are many quality management concepts that can be applied ranging from a comprehensive "root cause analysis" to simply "asking why five times." Once the best possible intervention has been identified to resolve the issue, then we must map out our execution strategy for implementing the intervention. This includes identifying who will do what, when, how, and why?</a:t>
            </a:r>
            <a:endParaRPr/>
          </a:p>
          <a:p>
            <a:pPr indent="0" lvl="0" marL="0" rtl="0" algn="l">
              <a:lnSpc>
                <a:spcPct val="100000"/>
              </a:lnSpc>
              <a:spcBef>
                <a:spcPts val="0"/>
              </a:spcBef>
              <a:spcAft>
                <a:spcPts val="0"/>
              </a:spcAft>
              <a:buSzPts val="1400"/>
              <a:buNone/>
            </a:pPr>
            <a:r>
              <a:rPr b="1" lang="en-US"/>
              <a:t>Principle 5: Organizational Alignment</a:t>
            </a:r>
            <a:endParaRPr/>
          </a:p>
          <a:p>
            <a:pPr indent="0" lvl="0" marL="0" rtl="0" algn="l">
              <a:lnSpc>
                <a:spcPct val="100000"/>
              </a:lnSpc>
              <a:spcBef>
                <a:spcPts val="0"/>
              </a:spcBef>
              <a:spcAft>
                <a:spcPts val="0"/>
              </a:spcAft>
              <a:buSzPts val="1400"/>
              <a:buNone/>
            </a:pPr>
            <a:r>
              <a:rPr lang="en-US"/>
              <a:t>To ensure the success and sustainability of the new initiative or process brought on by this project, everyone it will directly impact must be onboard. To achieve organizational alignment (or buy-in), ongoing communication must be employed in-person during team meetings, electronically via email and e-learning (if applicable), and through training. The message must include the WIIFM </a:t>
            </a:r>
            <a:r>
              <a:rPr i="1" lang="en-US"/>
              <a:t>"what's in it for me"</a:t>
            </a:r>
            <a:r>
              <a:rPr lang="en-US"/>
              <a:t> at every level; otherwise most stakeholders will not be interested or engaged around the new initiative.</a:t>
            </a:r>
            <a:endParaRPr/>
          </a:p>
          <a:p>
            <a:pPr indent="0" lvl="0" marL="0" rtl="0" algn="l">
              <a:lnSpc>
                <a:spcPct val="100000"/>
              </a:lnSpc>
              <a:spcBef>
                <a:spcPts val="0"/>
              </a:spcBef>
              <a:spcAft>
                <a:spcPts val="0"/>
              </a:spcAft>
              <a:buSzPts val="1400"/>
              <a:buNone/>
            </a:pPr>
            <a:r>
              <a:rPr b="1" lang="en-US"/>
              <a:t>Principle 6: Measurement and Accountability</a:t>
            </a:r>
            <a:endParaRPr/>
          </a:p>
          <a:p>
            <a:pPr indent="0" lvl="0" marL="0" rtl="0" algn="l">
              <a:lnSpc>
                <a:spcPct val="100000"/>
              </a:lnSpc>
              <a:spcBef>
                <a:spcPts val="0"/>
              </a:spcBef>
              <a:spcAft>
                <a:spcPts val="0"/>
              </a:spcAft>
              <a:buSzPts val="1400"/>
              <a:buNone/>
            </a:pPr>
            <a:r>
              <a:rPr lang="en-US"/>
              <a:t>And last, how will we determine success? Well, a simple project scorecard that is visually interesting is a great way to keep everyone updated and engaged. A scorecard is an excellent resource for holding employees, teams, and leaders accountable for the implementation, refinement, and sustainability of the new initiative or project. Accountability means that consistently, top performers will be rewarded and recognized; while those needing improvement will be coached with specific expectations and consequences clearly outlined.</a:t>
            </a:r>
            <a:endParaRPr/>
          </a:p>
          <a:p>
            <a:pPr indent="0" lvl="0" marL="0" rtl="0" algn="l">
              <a:lnSpc>
                <a:spcPct val="100000"/>
              </a:lnSpc>
              <a:spcBef>
                <a:spcPts val="0"/>
              </a:spcBef>
              <a:spcAft>
                <a:spcPts val="0"/>
              </a:spcAft>
              <a:buSzPts val="1400"/>
              <a:buNone/>
            </a:pPr>
            <a:r>
              <a:rPr lang="en-US"/>
              <a:t>While my six principles of project management may not be all inclusive, my hope is that it has ignited creative juices as you think about how you will approach your next project - whether implementing a new system/process or refining one that is already in place to enhance its effectiveness</a:t>
            </a:r>
            <a:endParaRPr/>
          </a:p>
          <a:p>
            <a:pPr indent="0" lvl="0" marL="0" rtl="0" algn="l">
              <a:lnSpc>
                <a:spcPct val="100000"/>
              </a:lnSpc>
              <a:spcBef>
                <a:spcPts val="0"/>
              </a:spcBef>
              <a:spcAft>
                <a:spcPts val="0"/>
              </a:spcAft>
              <a:buSzPts val="1400"/>
              <a:buNone/>
            </a:pPr>
            <a:r>
              <a:t/>
            </a:r>
            <a:endParaRPr/>
          </a:p>
        </p:txBody>
      </p:sp>
      <p:sp>
        <p:nvSpPr>
          <p:cNvPr id="142" name="Google Shape;142;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43" name="Google Shape;143;p5: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p19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58" name="Google Shape;558;p1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59" name="Google Shape;559;p19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p19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68" name="Google Shape;568;p1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69" name="Google Shape;569;p19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p19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78" name="Google Shape;578;p1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79" name="Google Shape;579;p19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Problems with CoCoMo II</a:t>
            </a:r>
            <a:endParaRPr/>
          </a:p>
          <a:p>
            <a:pPr indent="0" lvl="1" marL="457200" rtl="0" algn="l">
              <a:lnSpc>
                <a:spcPct val="100000"/>
              </a:lnSpc>
              <a:spcBef>
                <a:spcPts val="0"/>
              </a:spcBef>
              <a:spcAft>
                <a:spcPts val="0"/>
              </a:spcAft>
              <a:buSzPts val="1400"/>
              <a:buNone/>
            </a:pPr>
            <a:r>
              <a:rPr lang="en-US"/>
              <a:t>Not developed for Web apps</a:t>
            </a:r>
            <a:endParaRPr/>
          </a:p>
          <a:p>
            <a:pPr indent="0" lvl="1" marL="457200" rtl="0" algn="l">
              <a:lnSpc>
                <a:spcPct val="100000"/>
              </a:lnSpc>
              <a:spcBef>
                <a:spcPts val="0"/>
              </a:spcBef>
              <a:spcAft>
                <a:spcPts val="0"/>
              </a:spcAft>
              <a:buSzPts val="1400"/>
              <a:buNone/>
            </a:pPr>
            <a:r>
              <a:rPr lang="en-US"/>
              <a:t>Estimates driven by SLOC count</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p19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7" name="Google Shape;587;p1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p19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94" name="Google Shape;594;p1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95" name="Google Shape;595;p19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p19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05" name="Google Shape;605;p1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06" name="Google Shape;606;p19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1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5" name="Google Shape;615;p19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6" name="Google Shape;616;p19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17" name="Google Shape;617;p197: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p19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3" name="Google Shape;623;p1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p19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0" name="Google Shape;630;p1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p20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7" name="Google Shape;637;p2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25 Sep 2010</a:t>
            </a:r>
            <a:endParaRPr/>
          </a:p>
          <a:p>
            <a:pPr indent="0" lvl="0" marL="0" rtl="0" algn="l">
              <a:lnSpc>
                <a:spcPct val="100000"/>
              </a:lnSpc>
              <a:spcBef>
                <a:spcPts val="0"/>
              </a:spcBef>
              <a:spcAft>
                <a:spcPts val="0"/>
              </a:spcAft>
              <a:buSzPts val="1400"/>
              <a:buNone/>
            </a:pPr>
            <a:r>
              <a:rPr b="1" lang="en-US"/>
              <a:t>The Six Principles of Project Management</a:t>
            </a:r>
            <a:endParaRPr/>
          </a:p>
          <a:p>
            <a:pPr indent="0" lvl="0" marL="0" rtl="0" algn="l">
              <a:lnSpc>
                <a:spcPct val="100000"/>
              </a:lnSpc>
              <a:spcBef>
                <a:spcPts val="0"/>
              </a:spcBef>
              <a:spcAft>
                <a:spcPts val="0"/>
              </a:spcAft>
              <a:buSzPts val="1400"/>
              <a:buNone/>
            </a:pPr>
            <a:r>
              <a:rPr lang="en-US"/>
              <a:t>~ By Theo Gilbert-Jamison</a:t>
            </a:r>
            <a:endParaRPr/>
          </a:p>
          <a:p>
            <a:pPr indent="0" lvl="0" marL="0" rtl="0" algn="l">
              <a:lnSpc>
                <a:spcPct val="100000"/>
              </a:lnSpc>
              <a:spcBef>
                <a:spcPts val="0"/>
              </a:spcBef>
              <a:spcAft>
                <a:spcPts val="0"/>
              </a:spcAft>
              <a:buSzPts val="1400"/>
              <a:buNone/>
            </a:pPr>
            <a:r>
              <a:rPr lang="en-US"/>
              <a:t>Right now project management certification is all the rave, but I have been using a similar change model for quite some time with great success. It's called the 'Six Principles of Service Excellence', and it transitions easily to basically any type of project or initiative you are trying to effectively implement. For the project management aficionados and novices out there, think of it as the six principles of project management.</a:t>
            </a:r>
            <a:endParaRPr/>
          </a:p>
          <a:p>
            <a:pPr indent="0" lvl="0" marL="0" rtl="0" algn="l">
              <a:lnSpc>
                <a:spcPct val="100000"/>
              </a:lnSpc>
              <a:spcBef>
                <a:spcPts val="0"/>
              </a:spcBef>
              <a:spcAft>
                <a:spcPts val="0"/>
              </a:spcAft>
              <a:buSzPts val="1400"/>
              <a:buNone/>
            </a:pPr>
            <a:r>
              <a:rPr lang="en-US"/>
              <a:t>As a Performance Consultant, I regularly use these basic principles when launching a new initiative or learning and development programme, and especially when integrating new HR, Quality or, Operational Improvement Processes.</a:t>
            </a:r>
            <a:endParaRPr/>
          </a:p>
          <a:p>
            <a:pPr indent="0" lvl="0" marL="0" rtl="0" algn="l">
              <a:lnSpc>
                <a:spcPct val="100000"/>
              </a:lnSpc>
              <a:spcBef>
                <a:spcPts val="0"/>
              </a:spcBef>
              <a:spcAft>
                <a:spcPts val="0"/>
              </a:spcAft>
              <a:buSzPts val="1400"/>
              <a:buNone/>
            </a:pPr>
            <a:r>
              <a:rPr b="1" lang="en-US"/>
              <a:t>Principle 1: Vision and Mission</a:t>
            </a:r>
            <a:endParaRPr/>
          </a:p>
          <a:p>
            <a:pPr indent="0" lvl="0" marL="0" rtl="0" algn="l">
              <a:lnSpc>
                <a:spcPct val="100000"/>
              </a:lnSpc>
              <a:spcBef>
                <a:spcPts val="0"/>
              </a:spcBef>
              <a:spcAft>
                <a:spcPts val="0"/>
              </a:spcAft>
              <a:buSzPts val="1400"/>
              <a:buNone/>
            </a:pPr>
            <a:r>
              <a:rPr lang="en-US"/>
              <a:t>In order to be successfully executed, every project or initiative should begin with the end in mind. This is effectively accomplished by articulating the Vision and Mission of the project so it is crystal-clear to everyone. Creating a vision and mission for the project helps clarify the expected outcome or desired state, and how it will be accomplished.</a:t>
            </a:r>
            <a:endParaRPr/>
          </a:p>
          <a:p>
            <a:pPr indent="0" lvl="0" marL="0" rtl="0" algn="l">
              <a:lnSpc>
                <a:spcPct val="100000"/>
              </a:lnSpc>
              <a:spcBef>
                <a:spcPts val="0"/>
              </a:spcBef>
              <a:spcAft>
                <a:spcPts val="0"/>
              </a:spcAft>
              <a:buSzPts val="1400"/>
              <a:buNone/>
            </a:pPr>
            <a:r>
              <a:rPr b="1" lang="en-US"/>
              <a:t>Principle 2: Business Objectives</a:t>
            </a:r>
            <a:endParaRPr/>
          </a:p>
          <a:p>
            <a:pPr indent="0" lvl="0" marL="0" rtl="0" algn="l">
              <a:lnSpc>
                <a:spcPct val="100000"/>
              </a:lnSpc>
              <a:spcBef>
                <a:spcPts val="0"/>
              </a:spcBef>
              <a:spcAft>
                <a:spcPts val="0"/>
              </a:spcAft>
              <a:buSzPts val="1400"/>
              <a:buNone/>
            </a:pPr>
            <a:r>
              <a:rPr lang="en-US"/>
              <a:t>The next step is to establish two to three goals or objectives for the project. Is it being implemented to increase sales and profit, customer loyalty, employee productivity and morale, or product/service quality? Also, it's important to specifically quantify the amount of improvement that is expected, instead of being vague.</a:t>
            </a:r>
            <a:endParaRPr/>
          </a:p>
          <a:p>
            <a:pPr indent="0" lvl="0" marL="0" rtl="0" algn="l">
              <a:lnSpc>
                <a:spcPct val="100000"/>
              </a:lnSpc>
              <a:spcBef>
                <a:spcPts val="0"/>
              </a:spcBef>
              <a:spcAft>
                <a:spcPts val="0"/>
              </a:spcAft>
              <a:buSzPts val="1400"/>
              <a:buNone/>
            </a:pPr>
            <a:r>
              <a:rPr b="1" lang="en-US"/>
              <a:t>Principle 3: Standards of Engagement</a:t>
            </a:r>
            <a:endParaRPr/>
          </a:p>
          <a:p>
            <a:pPr indent="0" lvl="0" marL="0" rtl="0" algn="l">
              <a:lnSpc>
                <a:spcPct val="100000"/>
              </a:lnSpc>
              <a:spcBef>
                <a:spcPts val="0"/>
              </a:spcBef>
              <a:spcAft>
                <a:spcPts val="0"/>
              </a:spcAft>
              <a:buSzPts val="1400"/>
              <a:buNone/>
            </a:pPr>
            <a:r>
              <a:rPr lang="en-US"/>
              <a:t>Simply put, this means establishing who will be part of the project team? What will be the frequency of meetings? What are the meeting ground rules? Who is the project owner? Who is designated to take notes, and distribute project meeting minutes and action steps? This goes along with any other meeting protocol that needs to be clarified.</a:t>
            </a:r>
            <a:endParaRPr/>
          </a:p>
          <a:p>
            <a:pPr indent="0" lvl="0" marL="0" rtl="0" algn="l">
              <a:lnSpc>
                <a:spcPct val="100000"/>
              </a:lnSpc>
              <a:spcBef>
                <a:spcPts val="0"/>
              </a:spcBef>
              <a:spcAft>
                <a:spcPts val="0"/>
              </a:spcAft>
              <a:buSzPts val="1400"/>
              <a:buNone/>
            </a:pPr>
            <a:r>
              <a:rPr b="1" lang="en-US"/>
              <a:t>Principle 4: Intervention and Execution Strategy</a:t>
            </a:r>
            <a:endParaRPr/>
          </a:p>
          <a:p>
            <a:pPr indent="0" lvl="0" marL="0" rtl="0" algn="l">
              <a:lnSpc>
                <a:spcPct val="100000"/>
              </a:lnSpc>
              <a:spcBef>
                <a:spcPts val="0"/>
              </a:spcBef>
              <a:spcAft>
                <a:spcPts val="0"/>
              </a:spcAft>
              <a:buSzPts val="1400"/>
              <a:buNone/>
            </a:pPr>
            <a:r>
              <a:rPr lang="en-US"/>
              <a:t>This is the meat of the project and includes using a gap analysis process to determine the most suited intervention (solution) to resolve the issue you are working on. There are many quality management concepts that can be applied ranging from a comprehensive "root cause analysis" to simply "asking why five times." Once the best possible intervention has been identified to resolve the issue, then we must map out our execution strategy for implementing the intervention. This includes identifying who will do what, when, how, and why?</a:t>
            </a:r>
            <a:endParaRPr/>
          </a:p>
          <a:p>
            <a:pPr indent="0" lvl="0" marL="0" rtl="0" algn="l">
              <a:lnSpc>
                <a:spcPct val="100000"/>
              </a:lnSpc>
              <a:spcBef>
                <a:spcPts val="0"/>
              </a:spcBef>
              <a:spcAft>
                <a:spcPts val="0"/>
              </a:spcAft>
              <a:buSzPts val="1400"/>
              <a:buNone/>
            </a:pPr>
            <a:r>
              <a:rPr b="1" lang="en-US"/>
              <a:t>Principle 5: Organizational Alignment</a:t>
            </a:r>
            <a:endParaRPr/>
          </a:p>
          <a:p>
            <a:pPr indent="0" lvl="0" marL="0" rtl="0" algn="l">
              <a:lnSpc>
                <a:spcPct val="100000"/>
              </a:lnSpc>
              <a:spcBef>
                <a:spcPts val="0"/>
              </a:spcBef>
              <a:spcAft>
                <a:spcPts val="0"/>
              </a:spcAft>
              <a:buSzPts val="1400"/>
              <a:buNone/>
            </a:pPr>
            <a:r>
              <a:rPr lang="en-US"/>
              <a:t>To ensure the success and sustainability of the new initiative or process brought on by this project, everyone it will directly impact must be onboard. To achieve organizational alignment (or buy-in), ongoing communication must be employed in-person during team meetings, electronically via email and e-learning (if applicable), and through training. The message must include the WIIFM </a:t>
            </a:r>
            <a:r>
              <a:rPr i="1" lang="en-US"/>
              <a:t>"what's in it for me"</a:t>
            </a:r>
            <a:r>
              <a:rPr lang="en-US"/>
              <a:t> at every level; otherwise most stakeholders will not be interested or engaged around the new initiative.</a:t>
            </a:r>
            <a:endParaRPr/>
          </a:p>
          <a:p>
            <a:pPr indent="0" lvl="0" marL="0" rtl="0" algn="l">
              <a:lnSpc>
                <a:spcPct val="100000"/>
              </a:lnSpc>
              <a:spcBef>
                <a:spcPts val="0"/>
              </a:spcBef>
              <a:spcAft>
                <a:spcPts val="0"/>
              </a:spcAft>
              <a:buSzPts val="1400"/>
              <a:buNone/>
            </a:pPr>
            <a:r>
              <a:rPr b="1" lang="en-US"/>
              <a:t>Principle 6: Measurement and Accountability</a:t>
            </a:r>
            <a:endParaRPr/>
          </a:p>
          <a:p>
            <a:pPr indent="0" lvl="0" marL="0" rtl="0" algn="l">
              <a:lnSpc>
                <a:spcPct val="100000"/>
              </a:lnSpc>
              <a:spcBef>
                <a:spcPts val="0"/>
              </a:spcBef>
              <a:spcAft>
                <a:spcPts val="0"/>
              </a:spcAft>
              <a:buSzPts val="1400"/>
              <a:buNone/>
            </a:pPr>
            <a:r>
              <a:rPr lang="en-US"/>
              <a:t>And last, how will we determine success? Well, a simple project scorecard that is visually interesting is a great way to keep everyone updated and engaged. A scorecard is an excellent resource for holding employees, teams, and leaders accountable for the implementation, refinement, and sustainability of the new initiative or project. Accountability means that consistently, top performers will be rewarded and recognized; while those needing improvement will be coached with specific expectations and consequences clearly outlined.</a:t>
            </a:r>
            <a:endParaRPr/>
          </a:p>
          <a:p>
            <a:pPr indent="0" lvl="0" marL="0" rtl="0" algn="l">
              <a:lnSpc>
                <a:spcPct val="100000"/>
              </a:lnSpc>
              <a:spcBef>
                <a:spcPts val="0"/>
              </a:spcBef>
              <a:spcAft>
                <a:spcPts val="0"/>
              </a:spcAft>
              <a:buSzPts val="1400"/>
              <a:buNone/>
            </a:pPr>
            <a:r>
              <a:rPr lang="en-US"/>
              <a:t>While my six principles of project management may not be all inclusive, my hope is that it has ignited creative juices as you think about how you will approach your next project - whether implementing a new system/process or refining one that is already in place to enhance its effectiveness</a:t>
            </a:r>
            <a:endParaRPr/>
          </a:p>
          <a:p>
            <a:pPr indent="0" lvl="0" marL="0" rtl="0" algn="l">
              <a:lnSpc>
                <a:spcPct val="100000"/>
              </a:lnSpc>
              <a:spcBef>
                <a:spcPts val="0"/>
              </a:spcBef>
              <a:spcAft>
                <a:spcPts val="0"/>
              </a:spcAft>
              <a:buSzPts val="1400"/>
              <a:buNone/>
            </a:pPr>
            <a:r>
              <a:t/>
            </a:r>
            <a:endParaRPr/>
          </a:p>
        </p:txBody>
      </p:sp>
      <p:sp>
        <p:nvSpPr>
          <p:cNvPr id="151" name="Google Shape;151;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52" name="Google Shape;152;p6: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p2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4" name="Google Shape;644;p20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5" name="Google Shape;645;p20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46" name="Google Shape;646;p20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p2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3" name="Google Shape;653;p20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4" name="Google Shape;654;p20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55" name="Google Shape;655;p20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p2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62" name="Google Shape;662;p20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3" name="Google Shape;663;p20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64" name="Google Shape;664;p20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1" name="Google Shape;671;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2" name="Google Shape;672;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73" name="Google Shape;673;p17: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0" name="Google Shape;680;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81" name="Google Shape;681;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82" name="Google Shape;682;p18: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0" name="Google Shape;690;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1" name="Google Shape;691;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92" name="Google Shape;692;p19: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8" name="Google Shape;698;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9" name="Google Shape;699;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00" name="Google Shape;700;p20: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7" name="Google Shape;707;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8" name="Google Shape;708;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09" name="Google Shape;709;p2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5" name="Google Shape;715;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6" name="Google Shape;716;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17" name="Google Shape;717;p2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4" name="Google Shape;724;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5" name="Google Shape;725;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26" name="Google Shape;726;p2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9" name="Google Shape;15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2" name="Google Shape;732;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3" name="Google Shape;733;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34" name="Google Shape;734;p24: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1" name="Google Shape;741;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42" name="Google Shape;742;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43" name="Google Shape;743;p25: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0" name="Google Shape;750;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1" name="Google Shape;751;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52" name="Google Shape;752;p26: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8" name="Google Shape;758;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9" name="Google Shape;759;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60" name="Google Shape;760;p27: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67" name="Google Shape;767;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68" name="Google Shape;768;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69" name="Google Shape;769;p28: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8" name="Google Shape;778;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79" name="Google Shape;779;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80" name="Google Shape;780;p29: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87" name="Google Shape;787;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8" name="Google Shape;788;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89" name="Google Shape;789;p30: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96" name="Google Shape;796;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97" name="Google Shape;797;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98" name="Google Shape;798;p3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5" name="Google Shape;805;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06" name="Google Shape;806;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07" name="Google Shape;807;p3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15" name="Google Shape;815;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22" name="Google Shape;822;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9" name="Google Shape;829;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30" name="Google Shape;830;p3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31" name="Google Shape;831;p35: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7" name="Google Shape;837;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38" name="Google Shape;838;p3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39" name="Google Shape;839;p36: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45" name="Google Shape;845;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46" name="Google Shape;846;p3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47" name="Google Shape;847;p37: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 name="Shape 851"/>
        <p:cNvGrpSpPr/>
        <p:nvPr/>
      </p:nvGrpSpPr>
      <p:grpSpPr>
        <a:xfrm>
          <a:off x="0" y="0"/>
          <a:ext cx="0" cy="0"/>
          <a:chOff x="0" y="0"/>
          <a:chExt cx="0" cy="0"/>
        </a:xfrm>
      </p:grpSpPr>
      <p:sp>
        <p:nvSpPr>
          <p:cNvPr id="852" name="Google Shape;852;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3" name="Google Shape;853;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54" name="Google Shape;854;p3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55" name="Google Shape;855;p38: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1" name="Google Shape;861;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2" name="Google Shape;862;p3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63" name="Google Shape;863;p39: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9" name="Google Shape;869;p4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0" name="Google Shape;870;p4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71" name="Google Shape;871;p40: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78" name="Google Shape;878;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9" name="Google Shape;879;p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80" name="Google Shape;880;p4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7" name="Google Shape;887;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88" name="Google Shape;888;p4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89" name="Google Shape;889;p4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6" name="Google Shape;896;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97" name="Google Shape;897;p4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98" name="Google Shape;898;p4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5" name="Google Shape;905;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06" name="Google Shape;906;p4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907" name="Google Shape;907;p44: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4" name="Google Shape;914;p4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15" name="Google Shape;915;p4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916" name="Google Shape;916;p45: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p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3" name="Google Shape;923;p7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24" name="Google Shape;924;p7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925" name="Google Shape;925;p79: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p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2" name="Google Shape;932;p8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3" name="Google Shape;933;p8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934" name="Google Shape;934;p80: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p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1" name="Google Shape;941;p8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2" name="Google Shape;942;p8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943" name="Google Shape;943;p81: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p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0" name="Google Shape;950;p8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51" name="Google Shape;951;p8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952" name="Google Shape;952;p82: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p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9" name="Google Shape;959;p8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1" lang="en-US" sz="1400"/>
              <a:t>Product description</a:t>
            </a:r>
            <a:r>
              <a:rPr lang="en-US" sz="1400"/>
              <a:t>: </a:t>
            </a:r>
            <a:r>
              <a:rPr b="0" i="0" lang="en-US" sz="1400" u="none" strike="noStrike">
                <a:solidFill>
                  <a:schemeClr val="dk1"/>
                </a:solidFill>
                <a:latin typeface="Calibri"/>
                <a:ea typeface="Calibri"/>
                <a:cs typeface="Calibri"/>
                <a:sym typeface="Calibri"/>
              </a:rPr>
              <a:t>The nature of the product of the project will have a major effect on the risks identified. Products that involve proven technology will, all other</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things being equal, involve less risk than products which require innovation or invention. The nature of the product of the project will have a major effect</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on the risks identified. Products that involve proven technology will, all other things being equal, involve less risk than products which require innovation or invention. Risks associated with the product of the project are often described in terms of their cost and schedule impact.</a:t>
            </a:r>
            <a:endParaRPr sz="1400"/>
          </a:p>
          <a:p>
            <a:pPr indent="0" lvl="0" marL="0" rtl="0" algn="l">
              <a:lnSpc>
                <a:spcPct val="100000"/>
              </a:lnSpc>
              <a:spcBef>
                <a:spcPts val="0"/>
              </a:spcBef>
              <a:spcAft>
                <a:spcPts val="0"/>
              </a:spcAft>
              <a:buSzPts val="1400"/>
              <a:buNone/>
            </a:pPr>
            <a:r>
              <a:rPr b="1" i="1" lang="en-US" sz="1400" u="none" strike="noStrike">
                <a:solidFill>
                  <a:schemeClr val="dk1"/>
                </a:solidFill>
                <a:latin typeface="Calibri"/>
                <a:ea typeface="Calibri"/>
                <a:cs typeface="Calibri"/>
                <a:sym typeface="Calibri"/>
              </a:rPr>
              <a:t>Other planning outputs: </a:t>
            </a:r>
            <a:r>
              <a:rPr b="0" i="0" lang="en-US" sz="1400" u="none" strike="noStrike">
                <a:solidFill>
                  <a:schemeClr val="dk1"/>
                </a:solidFill>
                <a:latin typeface="Calibri"/>
                <a:ea typeface="Calibri"/>
                <a:cs typeface="Calibri"/>
                <a:sym typeface="Calibri"/>
              </a:rPr>
              <a:t>The outputs of the processes in other knowledge areas should be reviewed to identify possible risks.</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For example:</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 Work breakdown structure—non-traditional approaches to detail deliverables may offer opportunities that were not apparent from the higher-level deliverables</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identified in the scope statement.</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 Cost estimates and duration estimates—aggressive estimates and estimates developed with a limited amount of information entail more risk.</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 Staffing plan—identified team members may have unique skills that would be hard to replace or may have other commitments that make their availability</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tenuous.</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 Procurement management plan—market conditions such as a sluggish local economy may offer opportunities to reduce contract costs.</a:t>
            </a:r>
            <a:endParaRPr sz="1400"/>
          </a:p>
          <a:p>
            <a:pPr indent="0" lvl="0" marL="0" rtl="0" algn="l">
              <a:lnSpc>
                <a:spcPct val="100000"/>
              </a:lnSpc>
              <a:spcBef>
                <a:spcPts val="0"/>
              </a:spcBef>
              <a:spcAft>
                <a:spcPts val="0"/>
              </a:spcAft>
              <a:buSzPts val="1400"/>
              <a:buNone/>
            </a:pPr>
            <a:r>
              <a:rPr b="1" i="1" lang="en-US" sz="1400" u="none" strike="noStrike">
                <a:solidFill>
                  <a:schemeClr val="dk1"/>
                </a:solidFill>
                <a:latin typeface="Calibri"/>
                <a:ea typeface="Calibri"/>
                <a:cs typeface="Calibri"/>
                <a:sym typeface="Calibri"/>
              </a:rPr>
              <a:t>3 Historical information. </a:t>
            </a:r>
            <a:r>
              <a:rPr b="0" i="0" lang="en-US" sz="1400" u="none" strike="noStrike">
                <a:solidFill>
                  <a:schemeClr val="dk1"/>
                </a:solidFill>
                <a:latin typeface="Calibri"/>
                <a:ea typeface="Calibri"/>
                <a:cs typeface="Calibri"/>
                <a:sym typeface="Calibri"/>
              </a:rPr>
              <a:t>Historical information about what actually happened on previous projects can be especially helpful in identifying potential risks. Information on historical results is often available from the following sources:</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 Project files—one or more of the organizations involved in the project may maintain records of previous project results that are detailed enough to aid in</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risk identification. In some application areas, individual team members may maintain such records.</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 Commercial databases—historical information is available commercially in many application areas.</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 Project team knowledge—the individual members of the project team may remember previous occurrences or assumptions. While such recollections may</a:t>
            </a:r>
            <a:endParaRPr sz="1400"/>
          </a:p>
          <a:p>
            <a:pPr indent="0" lvl="0" marL="0" rtl="0" algn="l">
              <a:lnSpc>
                <a:spcPct val="100000"/>
              </a:lnSpc>
              <a:spcBef>
                <a:spcPts val="0"/>
              </a:spcBef>
              <a:spcAft>
                <a:spcPts val="0"/>
              </a:spcAft>
              <a:buSzPts val="1400"/>
              <a:buNone/>
            </a:pPr>
            <a:r>
              <a:rPr b="0" i="0" lang="en-US" sz="1400" u="none" strike="noStrike">
                <a:solidFill>
                  <a:schemeClr val="dk1"/>
                </a:solidFill>
                <a:latin typeface="Calibri"/>
                <a:ea typeface="Calibri"/>
                <a:cs typeface="Calibri"/>
                <a:sym typeface="Calibri"/>
              </a:rPr>
              <a:t>be useful, they are generally less reliable than documented results.</a:t>
            </a:r>
            <a:endParaRPr sz="1400"/>
          </a:p>
        </p:txBody>
      </p:sp>
      <p:sp>
        <p:nvSpPr>
          <p:cNvPr id="960" name="Google Shape;960;p8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961" name="Google Shape;961;p83: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1bc12cbf539_5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1bc12cbf539_5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9" name="Google Shape;969;g1bc12cbf539_5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1bc12cbf539_5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1bc12cbf539_5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5" name="Google Shape;975;g1bc12cbf539_5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p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0" name="Google Shape;980;p8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1" lang="en-US" sz="1400" u="none" strike="noStrike">
                <a:solidFill>
                  <a:schemeClr val="dk1"/>
                </a:solidFill>
                <a:latin typeface="Calibri"/>
                <a:ea typeface="Calibri"/>
                <a:cs typeface="Calibri"/>
                <a:sym typeface="Calibri"/>
              </a:rPr>
              <a:t>Checklists. </a:t>
            </a:r>
            <a:r>
              <a:rPr b="0" i="0" lang="en-US" sz="1400" u="none" strike="noStrike">
                <a:solidFill>
                  <a:schemeClr val="dk1"/>
                </a:solidFill>
                <a:latin typeface="Calibri"/>
                <a:ea typeface="Calibri"/>
                <a:cs typeface="Calibri"/>
                <a:sym typeface="Calibri"/>
              </a:rPr>
              <a:t>Checklists are typically organized by source of risk. Sources include the project context , other process outputs, the product of the project or technology issues, and internal sources such as team member skills (or the lack thereof). Some application areas have widely used classification schemes for sources of risk.</a:t>
            </a:r>
            <a:endParaRPr sz="1400"/>
          </a:p>
          <a:p>
            <a:pPr indent="0" lvl="0" marL="0" rtl="0" algn="l">
              <a:lnSpc>
                <a:spcPct val="100000"/>
              </a:lnSpc>
              <a:spcBef>
                <a:spcPts val="0"/>
              </a:spcBef>
              <a:spcAft>
                <a:spcPts val="0"/>
              </a:spcAft>
              <a:buSzPts val="1400"/>
              <a:buNone/>
            </a:pPr>
            <a:r>
              <a:rPr b="1" i="1" lang="en-US" sz="1400" u="none" strike="noStrike">
                <a:solidFill>
                  <a:schemeClr val="dk1"/>
                </a:solidFill>
                <a:latin typeface="Calibri"/>
                <a:ea typeface="Calibri"/>
                <a:cs typeface="Calibri"/>
                <a:sym typeface="Calibri"/>
              </a:rPr>
              <a:t>Flowcharting. </a:t>
            </a:r>
            <a:r>
              <a:rPr b="0" i="0" lang="en-US" sz="1400" u="none" strike="noStrike">
                <a:solidFill>
                  <a:schemeClr val="dk1"/>
                </a:solidFill>
                <a:latin typeface="Calibri"/>
                <a:ea typeface="Calibri"/>
                <a:cs typeface="Calibri"/>
                <a:sym typeface="Calibri"/>
              </a:rPr>
              <a:t>Flowcharting can help the project team better understand the causes and effects of risks.</a:t>
            </a:r>
            <a:endParaRPr sz="1400"/>
          </a:p>
          <a:p>
            <a:pPr indent="0" lvl="0" marL="0" rtl="0" algn="l">
              <a:lnSpc>
                <a:spcPct val="100000"/>
              </a:lnSpc>
              <a:spcBef>
                <a:spcPts val="0"/>
              </a:spcBef>
              <a:spcAft>
                <a:spcPts val="0"/>
              </a:spcAft>
              <a:buSzPts val="1400"/>
              <a:buNone/>
            </a:pPr>
            <a:r>
              <a:rPr b="1" i="1" lang="en-US" sz="1400" u="none" strike="noStrike">
                <a:solidFill>
                  <a:schemeClr val="dk1"/>
                </a:solidFill>
                <a:latin typeface="Calibri"/>
                <a:ea typeface="Calibri"/>
                <a:cs typeface="Calibri"/>
                <a:sym typeface="Calibri"/>
              </a:rPr>
              <a:t>Interviewing. </a:t>
            </a:r>
            <a:r>
              <a:rPr b="0" i="0" lang="en-US" sz="1400" u="none" strike="noStrike">
                <a:solidFill>
                  <a:schemeClr val="dk1"/>
                </a:solidFill>
                <a:latin typeface="Calibri"/>
                <a:ea typeface="Calibri"/>
                <a:cs typeface="Calibri"/>
                <a:sym typeface="Calibri"/>
              </a:rPr>
              <a:t>Risk-oriented interviews with various stakeholders may help identify risks not identified during normal planning activities. Records of pre-project interviews (e.g., those conducted during a feasibility study) may also be available.</a:t>
            </a:r>
            <a:endParaRPr sz="1400"/>
          </a:p>
        </p:txBody>
      </p:sp>
      <p:sp>
        <p:nvSpPr>
          <p:cNvPr id="981" name="Google Shape;981;p8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982" name="Google Shape;982;p84:notes"/>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sp>
        <p:nvSpPr>
          <p:cNvPr id="19" name="Google Shape;19;p146"/>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46"/>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46"/>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46"/>
          <p:cNvSpPr txBox="1"/>
          <p:nvPr>
            <p:ph idx="1" type="subTitle"/>
          </p:nvPr>
        </p:nvSpPr>
        <p:spPr>
          <a:xfrm>
            <a:off x="1100051" y="4455620"/>
            <a:ext cx="10058400" cy="11430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sp>
        <p:nvSpPr>
          <p:cNvPr id="23" name="Google Shape;23;p146"/>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46"/>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46"/>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26" name="Google Shape;26;p146"/>
          <p:cNvCxnSpPr/>
          <p:nvPr/>
        </p:nvCxnSpPr>
        <p:spPr>
          <a:xfrm>
            <a:off x="1207658" y="4343400"/>
            <a:ext cx="987552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83" name="Shape 83"/>
        <p:cNvGrpSpPr/>
        <p:nvPr/>
      </p:nvGrpSpPr>
      <p:grpSpPr>
        <a:xfrm>
          <a:off x="0" y="0"/>
          <a:ext cx="0" cy="0"/>
          <a:chOff x="0" y="0"/>
          <a:chExt cx="0" cy="0"/>
        </a:xfrm>
      </p:grpSpPr>
      <p:sp>
        <p:nvSpPr>
          <p:cNvPr id="84" name="Google Shape;84;p155"/>
          <p:cNvSpPr/>
          <p:nvPr/>
        </p:nvSpPr>
        <p:spPr>
          <a:xfrm>
            <a:off x="0" y="4953000"/>
            <a:ext cx="12188825" cy="19050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55"/>
          <p:cNvSpPr/>
          <p:nvPr/>
        </p:nvSpPr>
        <p:spPr>
          <a:xfrm>
            <a:off x="15" y="491507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55"/>
          <p:cNvSpPr txBox="1"/>
          <p:nvPr>
            <p:ph type="title"/>
          </p:nvPr>
        </p:nvSpPr>
        <p:spPr>
          <a:xfrm>
            <a:off x="1097280" y="5074920"/>
            <a:ext cx="10113264" cy="822960"/>
          </a:xfrm>
          <a:prstGeom prst="rect">
            <a:avLst/>
          </a:prstGeom>
          <a:noFill/>
          <a:ln>
            <a:noFill/>
          </a:ln>
        </p:spPr>
        <p:txBody>
          <a:bodyPr anchorCtr="0" anchor="b" bIns="0" lIns="91425" spcFirstLastPara="1" rIns="91425" wrap="square" tIns="0">
            <a:noAutofit/>
          </a:bodyPr>
          <a:lstStyle>
            <a:lvl1pPr lvl="0" algn="l">
              <a:lnSpc>
                <a:spcPct val="85000"/>
              </a:lnSpc>
              <a:spcBef>
                <a:spcPts val="0"/>
              </a:spcBef>
              <a:spcAft>
                <a:spcPts val="0"/>
              </a:spcAft>
              <a:buClr>
                <a:srgbClr val="FFFFFF"/>
              </a:buClr>
              <a:buSzPts val="3600"/>
              <a:buFont typeface="Calibri"/>
              <a:buNone/>
              <a:defRPr b="0" sz="36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55"/>
          <p:cNvSpPr/>
          <p:nvPr>
            <p:ph idx="2" type="pic"/>
          </p:nvPr>
        </p:nvSpPr>
        <p:spPr>
          <a:xfrm>
            <a:off x="15" y="0"/>
            <a:ext cx="12191985" cy="4915076"/>
          </a:xfrm>
          <a:prstGeom prst="rect">
            <a:avLst/>
          </a:prstGeom>
          <a:noFill/>
          <a:ln>
            <a:noFill/>
          </a:ln>
        </p:spPr>
      </p:sp>
      <p:sp>
        <p:nvSpPr>
          <p:cNvPr id="88" name="Google Shape;88;p155"/>
          <p:cNvSpPr txBox="1"/>
          <p:nvPr>
            <p:ph idx="1" type="body"/>
          </p:nvPr>
        </p:nvSpPr>
        <p:spPr>
          <a:xfrm>
            <a:off x="1097280" y="5907023"/>
            <a:ext cx="10113264" cy="59436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0"/>
              </a:spcBef>
              <a:spcAft>
                <a:spcPts val="0"/>
              </a:spcAft>
              <a:buSzPts val="1500"/>
              <a:buNone/>
              <a:defRPr sz="1500">
                <a:solidFill>
                  <a:srgbClr val="FFFFFF"/>
                </a:solidFill>
              </a:defRPr>
            </a:lvl1pPr>
            <a:lvl2pPr indent="-228600" lvl="1" marL="914400" algn="l">
              <a:lnSpc>
                <a:spcPct val="90000"/>
              </a:lnSpc>
              <a:spcBef>
                <a:spcPts val="6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89" name="Google Shape;89;p155"/>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155"/>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155"/>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2" name="Shape 92"/>
        <p:cNvGrpSpPr/>
        <p:nvPr/>
      </p:nvGrpSpPr>
      <p:grpSpPr>
        <a:xfrm>
          <a:off x="0" y="0"/>
          <a:ext cx="0" cy="0"/>
          <a:chOff x="0" y="0"/>
          <a:chExt cx="0" cy="0"/>
        </a:xfrm>
      </p:grpSpPr>
      <p:sp>
        <p:nvSpPr>
          <p:cNvPr id="93" name="Google Shape;93;p15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156"/>
          <p:cNvSpPr txBox="1"/>
          <p:nvPr>
            <p:ph idx="1" type="body"/>
          </p:nvPr>
        </p:nvSpPr>
        <p:spPr>
          <a:xfrm rot="5400000">
            <a:off x="4114800" y="-1171786"/>
            <a:ext cx="4023360" cy="10058400"/>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95" name="Google Shape;95;p156"/>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156"/>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156"/>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98" name="Shape 98"/>
        <p:cNvGrpSpPr/>
        <p:nvPr/>
      </p:nvGrpSpPr>
      <p:grpSpPr>
        <a:xfrm>
          <a:off x="0" y="0"/>
          <a:ext cx="0" cy="0"/>
          <a:chOff x="0" y="0"/>
          <a:chExt cx="0" cy="0"/>
        </a:xfrm>
      </p:grpSpPr>
      <p:sp>
        <p:nvSpPr>
          <p:cNvPr id="99" name="Google Shape;99;p157"/>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57"/>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57"/>
          <p:cNvSpPr txBox="1"/>
          <p:nvPr>
            <p:ph type="title"/>
          </p:nvPr>
        </p:nvSpPr>
        <p:spPr>
          <a:xfrm rot="5400000">
            <a:off x="7160640" y="1979039"/>
            <a:ext cx="5757421" cy="26289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157"/>
          <p:cNvSpPr txBox="1"/>
          <p:nvPr>
            <p:ph idx="1" type="body"/>
          </p:nvPr>
        </p:nvSpPr>
        <p:spPr>
          <a:xfrm rot="5400000">
            <a:off x="1826639" y="-573661"/>
            <a:ext cx="5757422" cy="7734300"/>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03" name="Google Shape;103;p157"/>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157"/>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57"/>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7" name="Shape 27"/>
        <p:cNvGrpSpPr/>
        <p:nvPr/>
      </p:nvGrpSpPr>
      <p:grpSpPr>
        <a:xfrm>
          <a:off x="0" y="0"/>
          <a:ext cx="0" cy="0"/>
          <a:chOff x="0" y="0"/>
          <a:chExt cx="0" cy="0"/>
        </a:xfrm>
      </p:grpSpPr>
      <p:sp>
        <p:nvSpPr>
          <p:cNvPr id="28" name="Google Shape;28;p147"/>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48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47"/>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0" name="Google Shape;30;p147"/>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47"/>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47"/>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3" name="Shape 33"/>
        <p:cNvGrpSpPr/>
        <p:nvPr/>
      </p:nvGrpSpPr>
      <p:grpSpPr>
        <a:xfrm>
          <a:off x="0" y="0"/>
          <a:ext cx="0" cy="0"/>
          <a:chOff x="0" y="0"/>
          <a:chExt cx="0" cy="0"/>
        </a:xfrm>
      </p:grpSpPr>
      <p:sp>
        <p:nvSpPr>
          <p:cNvPr id="34" name="Google Shape;34;p14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48"/>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48"/>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48"/>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38" name="Shape 38"/>
        <p:cNvGrpSpPr/>
        <p:nvPr/>
      </p:nvGrpSpPr>
      <p:grpSpPr>
        <a:xfrm>
          <a:off x="0" y="0"/>
          <a:ext cx="0" cy="0"/>
          <a:chOff x="0" y="0"/>
          <a:chExt cx="0" cy="0"/>
        </a:xfrm>
      </p:grpSpPr>
      <p:sp>
        <p:nvSpPr>
          <p:cNvPr id="39" name="Google Shape;39;p149"/>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149"/>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149"/>
          <p:cNvSpPr txBox="1"/>
          <p:nvPr>
            <p:ph type="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Calibri"/>
              <a:buNone/>
              <a:defRPr b="0"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49"/>
          <p:cNvSpPr txBox="1"/>
          <p:nvPr>
            <p:ph idx="1" type="body"/>
          </p:nvPr>
        </p:nvSpPr>
        <p:spPr>
          <a:xfrm>
            <a:off x="1097280" y="4453128"/>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indent="-228600" lvl="1" marL="914400" algn="l">
              <a:lnSpc>
                <a:spcPct val="90000"/>
              </a:lnSpc>
              <a:spcBef>
                <a:spcPts val="200"/>
              </a:spcBef>
              <a:spcAft>
                <a:spcPts val="0"/>
              </a:spcAft>
              <a:buSzPts val="1800"/>
              <a:buNone/>
              <a:defRPr sz="1800">
                <a:solidFill>
                  <a:srgbClr val="888888"/>
                </a:solidFill>
              </a:defRPr>
            </a:lvl2pPr>
            <a:lvl3pPr indent="-228600" lvl="2" marL="1371600" algn="l">
              <a:lnSpc>
                <a:spcPct val="90000"/>
              </a:lnSpc>
              <a:spcBef>
                <a:spcPts val="400"/>
              </a:spcBef>
              <a:spcAft>
                <a:spcPts val="0"/>
              </a:spcAft>
              <a:buSzPts val="1600"/>
              <a:buNone/>
              <a:defRPr sz="1600">
                <a:solidFill>
                  <a:srgbClr val="888888"/>
                </a:solidFill>
              </a:defRPr>
            </a:lvl3pPr>
            <a:lvl4pPr indent="-228600" lvl="3" marL="1828800" algn="l">
              <a:lnSpc>
                <a:spcPct val="90000"/>
              </a:lnSpc>
              <a:spcBef>
                <a:spcPts val="400"/>
              </a:spcBef>
              <a:spcAft>
                <a:spcPts val="0"/>
              </a:spcAft>
              <a:buSzPts val="1400"/>
              <a:buNone/>
              <a:defRPr sz="1400">
                <a:solidFill>
                  <a:srgbClr val="888888"/>
                </a:solidFill>
              </a:defRPr>
            </a:lvl4pPr>
            <a:lvl5pPr indent="-228600" lvl="4" marL="2286000" algn="l">
              <a:lnSpc>
                <a:spcPct val="90000"/>
              </a:lnSpc>
              <a:spcBef>
                <a:spcPts val="400"/>
              </a:spcBef>
              <a:spcAft>
                <a:spcPts val="0"/>
              </a:spcAft>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sp>
        <p:nvSpPr>
          <p:cNvPr id="43" name="Google Shape;43;p149"/>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49"/>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49"/>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46" name="Google Shape;46;p149"/>
          <p:cNvCxnSpPr/>
          <p:nvPr/>
        </p:nvCxnSpPr>
        <p:spPr>
          <a:xfrm>
            <a:off x="1207658" y="4343400"/>
            <a:ext cx="987552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7" name="Shape 47"/>
        <p:cNvGrpSpPr/>
        <p:nvPr/>
      </p:nvGrpSpPr>
      <p:grpSpPr>
        <a:xfrm>
          <a:off x="0" y="0"/>
          <a:ext cx="0" cy="0"/>
          <a:chOff x="0" y="0"/>
          <a:chExt cx="0" cy="0"/>
        </a:xfrm>
      </p:grpSpPr>
      <p:sp>
        <p:nvSpPr>
          <p:cNvPr id="48" name="Google Shape;48;p150"/>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50"/>
          <p:cNvSpPr txBox="1"/>
          <p:nvPr>
            <p:ph idx="1" type="body"/>
          </p:nvPr>
        </p:nvSpPr>
        <p:spPr>
          <a:xfrm>
            <a:off x="1097279" y="1845734"/>
            <a:ext cx="493776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0" name="Google Shape;50;p150"/>
          <p:cNvSpPr txBox="1"/>
          <p:nvPr>
            <p:ph idx="2" type="body"/>
          </p:nvPr>
        </p:nvSpPr>
        <p:spPr>
          <a:xfrm>
            <a:off x="6217920" y="1845735"/>
            <a:ext cx="493776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1" name="Google Shape;51;p150"/>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50"/>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50"/>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4" name="Shape 54"/>
        <p:cNvGrpSpPr/>
        <p:nvPr/>
      </p:nvGrpSpPr>
      <p:grpSpPr>
        <a:xfrm>
          <a:off x="0" y="0"/>
          <a:ext cx="0" cy="0"/>
          <a:chOff x="0" y="0"/>
          <a:chExt cx="0" cy="0"/>
        </a:xfrm>
      </p:grpSpPr>
      <p:sp>
        <p:nvSpPr>
          <p:cNvPr id="55" name="Google Shape;55;p15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51"/>
          <p:cNvSpPr txBox="1"/>
          <p:nvPr>
            <p:ph idx="1" type="body"/>
          </p:nvPr>
        </p:nvSpPr>
        <p:spPr>
          <a:xfrm>
            <a:off x="109728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57" name="Google Shape;57;p151"/>
          <p:cNvSpPr txBox="1"/>
          <p:nvPr>
            <p:ph idx="2" type="body"/>
          </p:nvPr>
        </p:nvSpPr>
        <p:spPr>
          <a:xfrm>
            <a:off x="1097280" y="2582334"/>
            <a:ext cx="4937760" cy="33782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8" name="Google Shape;58;p151"/>
          <p:cNvSpPr txBox="1"/>
          <p:nvPr>
            <p:ph idx="3" type="body"/>
          </p:nvPr>
        </p:nvSpPr>
        <p:spPr>
          <a:xfrm>
            <a:off x="621792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59" name="Google Shape;59;p151"/>
          <p:cNvSpPr txBox="1"/>
          <p:nvPr>
            <p:ph idx="4" type="body"/>
          </p:nvPr>
        </p:nvSpPr>
        <p:spPr>
          <a:xfrm>
            <a:off x="6217920" y="2582334"/>
            <a:ext cx="4937760" cy="33782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0" name="Google Shape;60;p151"/>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51"/>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51"/>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15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152"/>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52"/>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52"/>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68" name="Shape 68"/>
        <p:cNvGrpSpPr/>
        <p:nvPr/>
      </p:nvGrpSpPr>
      <p:grpSpPr>
        <a:xfrm>
          <a:off x="0" y="0"/>
          <a:ext cx="0" cy="0"/>
          <a:chOff x="0" y="0"/>
          <a:chExt cx="0" cy="0"/>
        </a:xfrm>
      </p:grpSpPr>
      <p:sp>
        <p:nvSpPr>
          <p:cNvPr id="69" name="Google Shape;69;p153"/>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53"/>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53"/>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53"/>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53"/>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74" name="Shape 74"/>
        <p:cNvGrpSpPr/>
        <p:nvPr/>
      </p:nvGrpSpPr>
      <p:grpSpPr>
        <a:xfrm>
          <a:off x="0" y="0"/>
          <a:ext cx="0" cy="0"/>
          <a:chOff x="0" y="0"/>
          <a:chExt cx="0" cy="0"/>
        </a:xfrm>
      </p:grpSpPr>
      <p:sp>
        <p:nvSpPr>
          <p:cNvPr id="75" name="Google Shape;75;p154"/>
          <p:cNvSpPr/>
          <p:nvPr/>
        </p:nvSpPr>
        <p:spPr>
          <a:xfrm>
            <a:off x="16" y="0"/>
            <a:ext cx="4050791"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54"/>
          <p:cNvSpPr/>
          <p:nvPr/>
        </p:nvSpPr>
        <p:spPr>
          <a:xfrm>
            <a:off x="4040071" y="0"/>
            <a:ext cx="64008" cy="6858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54"/>
          <p:cNvSpPr txBox="1"/>
          <p:nvPr>
            <p:ph type="title"/>
          </p:nvPr>
        </p:nvSpPr>
        <p:spPr>
          <a:xfrm>
            <a:off x="457200" y="594359"/>
            <a:ext cx="3200400" cy="22860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FFFFFF"/>
              </a:buClr>
              <a:buSzPts val="3600"/>
              <a:buFont typeface="Calibri"/>
              <a:buNone/>
              <a:defRPr b="0" sz="36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54"/>
          <p:cNvSpPr txBox="1"/>
          <p:nvPr>
            <p:ph idx="1" type="body"/>
          </p:nvPr>
        </p:nvSpPr>
        <p:spPr>
          <a:xfrm>
            <a:off x="4800600" y="731520"/>
            <a:ext cx="6492240" cy="52578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79" name="Google Shape;79;p154"/>
          <p:cNvSpPr txBox="1"/>
          <p:nvPr>
            <p:ph idx="2" type="body"/>
          </p:nvPr>
        </p:nvSpPr>
        <p:spPr>
          <a:xfrm>
            <a:off x="457200" y="2926080"/>
            <a:ext cx="3200400" cy="337912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1500"/>
              <a:buNone/>
              <a:defRPr sz="1500">
                <a:solidFill>
                  <a:srgbClr val="FFFFFF"/>
                </a:solidFill>
              </a:defRPr>
            </a:lvl1pPr>
            <a:lvl2pPr indent="-228600" lvl="1" marL="914400" algn="l">
              <a:lnSpc>
                <a:spcPct val="90000"/>
              </a:lnSpc>
              <a:spcBef>
                <a:spcPts val="2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80" name="Google Shape;80;p154"/>
          <p:cNvSpPr txBox="1"/>
          <p:nvPr>
            <p:ph idx="10" type="dt"/>
          </p:nvPr>
        </p:nvSpPr>
        <p:spPr>
          <a:xfrm>
            <a:off x="465512" y="6459785"/>
            <a:ext cx="26185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54"/>
          <p:cNvSpPr txBox="1"/>
          <p:nvPr>
            <p:ph idx="11" type="ftr"/>
          </p:nvPr>
        </p:nvSpPr>
        <p:spPr>
          <a:xfrm>
            <a:off x="4800600" y="6459785"/>
            <a:ext cx="4648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54"/>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45"/>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145"/>
          <p:cNvSpPr/>
          <p:nvPr/>
        </p:nvSpPr>
        <p:spPr>
          <a:xfrm>
            <a:off x="0" y="6334316"/>
            <a:ext cx="12192000" cy="6599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4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3" name="Google Shape;13;p145"/>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lvl1pPr indent="-355600" lvl="0" marL="457200" marR="0" rtl="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rtl="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4" name="Google Shape;14;p145"/>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5" name="Google Shape;15;p145"/>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6" name="Google Shape;16;p145"/>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17" name="Google Shape;17;p145"/>
          <p:cNvCxnSpPr/>
          <p:nvPr/>
        </p:nvCxnSpPr>
        <p:spPr>
          <a:xfrm>
            <a:off x="1193532" y="1737845"/>
            <a:ext cx="9966960" cy="0"/>
          </a:xfrm>
          <a:prstGeom prst="straightConnector1">
            <a:avLst/>
          </a:prstGeom>
          <a:noFill/>
          <a:ln cap="flat" cmpd="sng" w="9525">
            <a:solidFill>
              <a:srgbClr val="7F7F7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0.xml"/><Relationship Id="rId3" Type="http://schemas.openxmlformats.org/officeDocument/2006/relationships/image" Target="../media/image1.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3.xml"/><Relationship Id="rId3" Type="http://schemas.openxmlformats.org/officeDocument/2006/relationships/image" Target="../media/image1.png"/><Relationship Id="rId4" Type="http://schemas.openxmlformats.org/officeDocument/2006/relationships/image" Target="../media/image57.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4.xml"/><Relationship Id="rId3" Type="http://schemas.openxmlformats.org/officeDocument/2006/relationships/image" Target="../media/image1.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5.xml"/><Relationship Id="rId3" Type="http://schemas.openxmlformats.org/officeDocument/2006/relationships/image" Target="../media/image1.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8.xml"/><Relationship Id="rId3" Type="http://schemas.openxmlformats.org/officeDocument/2006/relationships/image" Target="../media/image1.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9.xml"/><Relationship Id="rId3" Type="http://schemas.openxmlformats.org/officeDocument/2006/relationships/image" Target="../media/image1.png"/><Relationship Id="rId4" Type="http://schemas.openxmlformats.org/officeDocument/2006/relationships/image" Target="../media/image5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0.xml"/><Relationship Id="rId3" Type="http://schemas.openxmlformats.org/officeDocument/2006/relationships/image" Target="../media/image1.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 Id="rId3" Type="http://schemas.openxmlformats.org/officeDocument/2006/relationships/image" Target="../media/image1.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3.xml"/><Relationship Id="rId3" Type="http://schemas.openxmlformats.org/officeDocument/2006/relationships/image" Target="../media/image1.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5.xml"/><Relationship Id="rId3" Type="http://schemas.openxmlformats.org/officeDocument/2006/relationships/image" Target="../media/image1.png"/><Relationship Id="rId4" Type="http://schemas.openxmlformats.org/officeDocument/2006/relationships/image" Target="../media/image59.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6.xml"/><Relationship Id="rId3" Type="http://schemas.openxmlformats.org/officeDocument/2006/relationships/image" Target="../media/image1.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7.xml"/><Relationship Id="rId3" Type="http://schemas.openxmlformats.org/officeDocument/2006/relationships/image" Target="../media/image1.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8.xml"/><Relationship Id="rId3" Type="http://schemas.openxmlformats.org/officeDocument/2006/relationships/image" Target="../media/image1.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9.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0.xml"/><Relationship Id="rId3" Type="http://schemas.openxmlformats.org/officeDocument/2006/relationships/image" Target="../media/image1.png"/><Relationship Id="rId4" Type="http://schemas.openxmlformats.org/officeDocument/2006/relationships/image" Target="../media/image58.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1.xml"/><Relationship Id="rId3" Type="http://schemas.openxmlformats.org/officeDocument/2006/relationships/hyperlink" Target="https://www.simplilearn.com/project-and-process-metrics-article" TargetMode="External"/><Relationship Id="rId4" Type="http://schemas.openxmlformats.org/officeDocument/2006/relationships/hyperlink" Target="https://online.visual-paradigm.com/tutorials/swot-analysis-tutorial/" TargetMode="External"/><Relationship Id="rId5" Type="http://schemas.openxmlformats.org/officeDocument/2006/relationships/hyperlink" Target="https://webcache.googleusercontent.com/search?q=cache:YZXp7NA4mocJ:https://www8.cs.umu.se/kurser/TDBB12/HT05/Lectures/PVKHT05project%20management.ppt+&amp;cd=10&amp;hl=en&amp;ct=clnk&amp;gl=in" TargetMode="External"/><Relationship Id="rId6" Type="http://schemas.openxmlformats.org/officeDocument/2006/relationships/hyperlink" Target="https://en.wikipedia.org/wiki/Source_lines_of_code" TargetMode="Externa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2.xml"/><Relationship Id="rId3" Type="http://schemas.openxmlformats.org/officeDocument/2006/relationships/image" Target="../media/image5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9.png"/><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1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png"/><Relationship Id="rId4" Type="http://schemas.openxmlformats.org/officeDocument/2006/relationships/image" Target="../media/image2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png"/><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png"/><Relationship Id="rId4" Type="http://schemas.openxmlformats.org/officeDocument/2006/relationships/image" Target="../media/image1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2.png"/><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1.png"/><Relationship Id="rId4" Type="http://schemas.openxmlformats.org/officeDocument/2006/relationships/image" Target="../media/image1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1.png"/><Relationship Id="rId4" Type="http://schemas.openxmlformats.org/officeDocument/2006/relationships/image" Target="../media/image1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1.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vmlDrawing" Target="../drawings/vmlDrawing1.vml"/><Relationship Id="rId4" Type="http://schemas.openxmlformats.org/officeDocument/2006/relationships/image" Target="../media/image1.png"/><Relationship Id="rId5" Type="http://schemas.openxmlformats.org/officeDocument/2006/relationships/oleObject" Target="../embeddings/oleObject1.bin"/><Relationship Id="rId6" Type="http://schemas.openxmlformats.org/officeDocument/2006/relationships/oleObject" Target="../embeddings/oleObject1.bin"/><Relationship Id="rId7" Type="http://schemas.openxmlformats.org/officeDocument/2006/relationships/image" Target="../media/image20.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1.png"/><Relationship Id="rId4" Type="http://schemas.openxmlformats.org/officeDocument/2006/relationships/image" Target="../media/image2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1.png"/><Relationship Id="rId4" Type="http://schemas.openxmlformats.org/officeDocument/2006/relationships/image" Target="../media/image2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1.png"/><Relationship Id="rId4" Type="http://schemas.openxmlformats.org/officeDocument/2006/relationships/image" Target="../media/image2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hyperlink" Target="https://www.heflo.com/blog/risk-management/risk-management-analysis/" TargetMode="External"/><Relationship Id="rId4" Type="http://schemas.openxmlformats.org/officeDocument/2006/relationships/image" Target="../media/image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1.png"/><Relationship Id="rId4" Type="http://schemas.openxmlformats.org/officeDocument/2006/relationships/image" Target="../media/image3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1.png"/><Relationship Id="rId4" Type="http://schemas.openxmlformats.org/officeDocument/2006/relationships/image" Target="../media/image37.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1.png"/><Relationship Id="rId4" Type="http://schemas.openxmlformats.org/officeDocument/2006/relationships/image" Target="../media/image3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1.png"/><Relationship Id="rId4" Type="http://schemas.openxmlformats.org/officeDocument/2006/relationships/image" Target="../media/image26.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1.png"/><Relationship Id="rId4" Type="http://schemas.openxmlformats.org/officeDocument/2006/relationships/image" Target="../media/image36.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1.png"/><Relationship Id="rId4" Type="http://schemas.openxmlformats.org/officeDocument/2006/relationships/hyperlink" Target="https://iedunote.com/planning-decision-making-relation"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1.png"/><Relationship Id="rId4" Type="http://schemas.openxmlformats.org/officeDocument/2006/relationships/image" Target="../media/image32.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1.png"/><Relationship Id="rId4" Type="http://schemas.openxmlformats.org/officeDocument/2006/relationships/image" Target="../media/image3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image" Target="../media/image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1.png"/><Relationship Id="rId4" Type="http://schemas.openxmlformats.org/officeDocument/2006/relationships/image" Target="../media/image38.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image" Target="../media/image1.png"/><Relationship Id="rId4" Type="http://schemas.openxmlformats.org/officeDocument/2006/relationships/image" Target="../media/image4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1.png"/><Relationship Id="rId4" Type="http://schemas.openxmlformats.org/officeDocument/2006/relationships/image" Target="../media/image40.png"/><Relationship Id="rId5" Type="http://schemas.openxmlformats.org/officeDocument/2006/relationships/image" Target="../media/image43.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image" Target="../media/image1.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1.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 Id="rId3" Type="http://schemas.openxmlformats.org/officeDocument/2006/relationships/image" Target="../media/image1.png"/><Relationship Id="rId4" Type="http://schemas.openxmlformats.org/officeDocument/2006/relationships/image" Target="../media/image33.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 Id="rId3" Type="http://schemas.openxmlformats.org/officeDocument/2006/relationships/image" Target="../media/image1.png"/><Relationship Id="rId4" Type="http://schemas.openxmlformats.org/officeDocument/2006/relationships/image" Target="../media/image35.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 Id="rId3" Type="http://schemas.openxmlformats.org/officeDocument/2006/relationships/image" Target="../media/image5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time.com/3586398/ford-edsel-history/" TargetMode="External"/><Relationship Id="rId4" Type="http://schemas.openxmlformats.org/officeDocument/2006/relationships/image" Target="../media/image5.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 Id="rId3" Type="http://schemas.openxmlformats.org/officeDocument/2006/relationships/image" Target="../media/image44.png"/><Relationship Id="rId4" Type="http://schemas.openxmlformats.org/officeDocument/2006/relationships/image" Target="../media/image51.png"/><Relationship Id="rId5" Type="http://schemas.openxmlformats.org/officeDocument/2006/relationships/image" Target="../media/image42.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 Id="rId3" Type="http://schemas.openxmlformats.org/officeDocument/2006/relationships/image" Target="../media/image1.png"/><Relationship Id="rId4" Type="http://schemas.openxmlformats.org/officeDocument/2006/relationships/image" Target="../media/image45.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 Id="rId3" Type="http://schemas.openxmlformats.org/officeDocument/2006/relationships/image" Target="../media/image1.png"/><Relationship Id="rId4" Type="http://schemas.openxmlformats.org/officeDocument/2006/relationships/image" Target="../media/image53.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 Id="rId3" Type="http://schemas.openxmlformats.org/officeDocument/2006/relationships/image" Target="../media/image1.png"/><Relationship Id="rId4" Type="http://schemas.openxmlformats.org/officeDocument/2006/relationships/image" Target="../media/image50.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image" Target="../media/image1.png"/><Relationship Id="rId4" Type="http://schemas.openxmlformats.org/officeDocument/2006/relationships/image" Target="../media/image48.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 Id="rId3" Type="http://schemas.openxmlformats.org/officeDocument/2006/relationships/image" Target="../media/image1.png"/><Relationship Id="rId4" Type="http://schemas.openxmlformats.org/officeDocument/2006/relationships/image" Target="../media/image52.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 Id="rId3" Type="http://schemas.openxmlformats.org/officeDocument/2006/relationships/image" Target="../media/image1.png"/><Relationship Id="rId4" Type="http://schemas.openxmlformats.org/officeDocument/2006/relationships/image" Target="../media/image47.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 Id="rId3" Type="http://schemas.openxmlformats.org/officeDocument/2006/relationships/image" Target="../media/image1.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 Id="rId3" Type="http://schemas.openxmlformats.org/officeDocument/2006/relationships/image" Target="../media/image1.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youtu.be/gp_D8r-2hwk?t=50" TargetMode="External"/><Relationship Id="rId4" Type="http://schemas.openxmlformats.org/officeDocument/2006/relationships/image" Target="../media/image23.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 Id="rId3" Type="http://schemas.openxmlformats.org/officeDocument/2006/relationships/image" Target="../media/image1.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 Id="rId3" Type="http://schemas.openxmlformats.org/officeDocument/2006/relationships/image" Target="../media/image1.png"/><Relationship Id="rId4" Type="http://schemas.openxmlformats.org/officeDocument/2006/relationships/image" Target="../media/image55.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 Id="rId3" Type="http://schemas.openxmlformats.org/officeDocument/2006/relationships/image" Target="../media/image1.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 Id="rId3" Type="http://schemas.openxmlformats.org/officeDocument/2006/relationships/image" Target="../media/image1.png"/><Relationship Id="rId4" Type="http://schemas.openxmlformats.org/officeDocument/2006/relationships/image" Target="../media/image60.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 Id="rId3" Type="http://schemas.openxmlformats.org/officeDocument/2006/relationships/image" Target="../media/image1.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5.xml"/><Relationship Id="rId3" Type="http://schemas.openxmlformats.org/officeDocument/2006/relationships/image" Target="../media/image1.png"/><Relationship Id="rId4" Type="http://schemas.openxmlformats.org/officeDocument/2006/relationships/image" Target="../media/image49.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6.xml"/><Relationship Id="rId3" Type="http://schemas.openxmlformats.org/officeDocument/2006/relationships/image" Target="../media/image1.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1"/>
          <p:cNvPicPr preferRelativeResize="0"/>
          <p:nvPr/>
        </p:nvPicPr>
        <p:blipFill rotWithShape="1">
          <a:blip r:embed="rId3">
            <a:alphaModFix/>
          </a:blip>
          <a:srcRect b="0" l="0" r="0" t="0"/>
          <a:stretch/>
        </p:blipFill>
        <p:spPr>
          <a:xfrm>
            <a:off x="868172" y="431800"/>
            <a:ext cx="10193528" cy="2070100"/>
          </a:xfrm>
          <a:prstGeom prst="rect">
            <a:avLst/>
          </a:prstGeom>
          <a:noFill/>
          <a:ln>
            <a:noFill/>
          </a:ln>
          <a:effectLst>
            <a:outerShdw blurRad="292100" rotWithShape="0" algn="tl" dir="2700000" dist="139700">
              <a:srgbClr val="333333">
                <a:alpha val="63921"/>
              </a:srgbClr>
            </a:outerShdw>
          </a:effectLst>
        </p:spPr>
      </p:pic>
      <p:sp>
        <p:nvSpPr>
          <p:cNvPr id="111" name="Google Shape;111;p1"/>
          <p:cNvSpPr/>
          <p:nvPr/>
        </p:nvSpPr>
        <p:spPr>
          <a:xfrm>
            <a:off x="1108841" y="4365400"/>
            <a:ext cx="11083159" cy="132343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Calibri"/>
                <a:ea typeface="Calibri"/>
                <a:cs typeface="Calibri"/>
                <a:sym typeface="Calibri"/>
              </a:rPr>
              <a:t>- SOFTWARE ENGINEERING AND PROJECT MANAGEMENT	</a:t>
            </a:r>
            <a:endParaRPr b="0" i="0" sz="4000" u="none" cap="none" strike="noStrik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0"/>
          <p:cNvSpPr txBox="1"/>
          <p:nvPr>
            <p:ph idx="1" type="body"/>
          </p:nvPr>
        </p:nvSpPr>
        <p:spPr>
          <a:xfrm>
            <a:off x="1244600" y="2006601"/>
            <a:ext cx="10109200" cy="4130675"/>
          </a:xfrm>
          <a:prstGeom prst="rect">
            <a:avLst/>
          </a:prstGeom>
          <a:noFill/>
          <a:ln>
            <a:noFill/>
          </a:ln>
        </p:spPr>
        <p:txBody>
          <a:bodyPr anchorCtr="0" anchor="t" bIns="45700" lIns="0" spcFirstLastPara="1" rIns="0" wrap="square" tIns="45700">
            <a:normAutofit fontScale="92500" lnSpcReduction="10000"/>
          </a:bodyPr>
          <a:lstStyle/>
          <a:p>
            <a:pPr indent="-292100" lvl="0" marL="292100" rtl="0" algn="l">
              <a:lnSpc>
                <a:spcPct val="90000"/>
              </a:lnSpc>
              <a:spcBef>
                <a:spcPts val="0"/>
              </a:spcBef>
              <a:spcAft>
                <a:spcPts val="0"/>
              </a:spcAft>
              <a:buSzPct val="100000"/>
              <a:buFont typeface="Arial"/>
              <a:buChar char="•"/>
            </a:pPr>
            <a:r>
              <a:rPr lang="en-US" sz="2400"/>
              <a:t>The fault was a software bug in the rocket’s Inertial Reference System. This system is used to determine whether it was pointing up or down, which is formally known as the horizontal bias.</a:t>
            </a:r>
            <a:endParaRPr/>
          </a:p>
          <a:p>
            <a:pPr indent="-292100" lvl="0" marL="292100" rtl="0" algn="l">
              <a:lnSpc>
                <a:spcPct val="90000"/>
              </a:lnSpc>
              <a:spcBef>
                <a:spcPts val="1400"/>
              </a:spcBef>
              <a:spcAft>
                <a:spcPts val="0"/>
              </a:spcAft>
              <a:buSzPct val="100000"/>
              <a:buFont typeface="Arial"/>
              <a:buChar char="•"/>
            </a:pPr>
            <a:r>
              <a:rPr lang="en-US" sz="2400"/>
              <a:t>This value was represented by a 64-bit floating variable, which was perfectly adequate.</a:t>
            </a:r>
            <a:endParaRPr/>
          </a:p>
          <a:p>
            <a:pPr indent="-292100" lvl="0" marL="292100" rtl="0" algn="l">
              <a:lnSpc>
                <a:spcPct val="90000"/>
              </a:lnSpc>
              <a:spcBef>
                <a:spcPts val="1400"/>
              </a:spcBef>
              <a:spcAft>
                <a:spcPts val="0"/>
              </a:spcAft>
              <a:buSzPct val="100000"/>
              <a:buFont typeface="Arial"/>
              <a:buChar char="•"/>
            </a:pPr>
            <a:r>
              <a:rPr lang="en-US" sz="2400"/>
              <a:t>However, when the software attempted to stuff this 64-bit variable, which can represent billions of potential values, into a 16-bit integer, which can only represent 65,535 potential values.</a:t>
            </a:r>
            <a:endParaRPr/>
          </a:p>
          <a:p>
            <a:pPr indent="-292100" lvl="0" marL="292100" rtl="0" algn="l">
              <a:lnSpc>
                <a:spcPct val="90000"/>
              </a:lnSpc>
              <a:spcBef>
                <a:spcPts val="1400"/>
              </a:spcBef>
              <a:spcAft>
                <a:spcPts val="0"/>
              </a:spcAft>
              <a:buSzPct val="100000"/>
              <a:buFont typeface="Arial"/>
              <a:buChar char="•"/>
            </a:pPr>
            <a:r>
              <a:rPr lang="en-US" sz="2400"/>
              <a:t>For the first few seconds of flight, the rocket’s acceleration was low, so the conversion between these two values was successful. </a:t>
            </a:r>
            <a:endParaRPr sz="2400"/>
          </a:p>
          <a:p>
            <a:pPr indent="-292100" lvl="0" marL="292100" rtl="0" algn="l">
              <a:lnSpc>
                <a:spcPct val="90000"/>
              </a:lnSpc>
              <a:spcBef>
                <a:spcPts val="1400"/>
              </a:spcBef>
              <a:spcAft>
                <a:spcPts val="0"/>
              </a:spcAft>
              <a:buSzPct val="100000"/>
              <a:buFont typeface="Arial"/>
              <a:buChar char="•"/>
            </a:pPr>
            <a:r>
              <a:rPr lang="en-US" sz="2400"/>
              <a:t>However, as the rocket’s velocity increased, the 64-bit variable exceeded 65k, and became too large to fit in a 16-bit variable. </a:t>
            </a:r>
            <a:endParaRPr/>
          </a:p>
          <a:p>
            <a:pPr indent="-151130" lvl="0" marL="292100" rtl="0" algn="l">
              <a:lnSpc>
                <a:spcPct val="90000"/>
              </a:lnSpc>
              <a:spcBef>
                <a:spcPts val="1400"/>
              </a:spcBef>
              <a:spcAft>
                <a:spcPts val="0"/>
              </a:spcAft>
              <a:buSzPct val="100000"/>
              <a:buFont typeface="Arial"/>
              <a:buNone/>
            </a:pPr>
            <a:r>
              <a:t/>
            </a:r>
            <a:endParaRPr sz="2400"/>
          </a:p>
        </p:txBody>
      </p:sp>
      <p:sp>
        <p:nvSpPr>
          <p:cNvPr id="183" name="Google Shape;183;p10"/>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Failed Project: Ariane 5 Disaster</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pic>
        <p:nvPicPr>
          <p:cNvPr id="993" name="Google Shape;993;p85"/>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994" name="Google Shape;994;p85"/>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Autofit/>
          </a:bodyPr>
          <a:lstStyle/>
          <a:p>
            <a:pPr indent="0" lvl="0" marL="0" rtl="0" algn="ctr">
              <a:lnSpc>
                <a:spcPct val="85000"/>
              </a:lnSpc>
              <a:spcBef>
                <a:spcPts val="0"/>
              </a:spcBef>
              <a:spcAft>
                <a:spcPts val="0"/>
              </a:spcAft>
              <a:buClr>
                <a:srgbClr val="3F3F3F"/>
              </a:buClr>
              <a:buSzPts val="4000"/>
              <a:buFont typeface="Calibri"/>
              <a:buNone/>
            </a:pPr>
            <a:r>
              <a:rPr b="1" lang="en-US" sz="4000"/>
              <a:t>Outputs</a:t>
            </a:r>
            <a:endParaRPr b="1" sz="4000"/>
          </a:p>
        </p:txBody>
      </p:sp>
      <p:sp>
        <p:nvSpPr>
          <p:cNvPr id="995" name="Google Shape;995;p85"/>
          <p:cNvSpPr txBox="1"/>
          <p:nvPr/>
        </p:nvSpPr>
        <p:spPr>
          <a:xfrm>
            <a:off x="1161213" y="1908314"/>
            <a:ext cx="8393604" cy="3405807"/>
          </a:xfrm>
          <a:prstGeom prst="rect">
            <a:avLst/>
          </a:prstGeom>
          <a:noFill/>
          <a:ln>
            <a:noFill/>
          </a:ln>
        </p:spPr>
        <p:txBody>
          <a:bodyPr anchorCtr="0" anchor="b" bIns="45700" lIns="91425" spcFirstLastPara="1" rIns="91425" wrap="square" tIns="45700">
            <a:noAutofit/>
          </a:bodyPr>
          <a:lstStyle/>
          <a:p>
            <a:pPr indent="-342900" lvl="0" marL="342900" marR="0" rtl="0" algn="l">
              <a:lnSpc>
                <a:spcPct val="85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Sources of risk</a:t>
            </a:r>
            <a:endParaRPr b="0" i="0" sz="1400" u="none" cap="none" strike="noStrike">
              <a:solidFill>
                <a:srgbClr val="000000"/>
              </a:solidFill>
              <a:latin typeface="Arial"/>
              <a:ea typeface="Arial"/>
              <a:cs typeface="Arial"/>
              <a:sym typeface="Arial"/>
            </a:endParaRPr>
          </a:p>
          <a:p>
            <a:pPr indent="0" lvl="0" marL="0" marR="0" rtl="0" algn="l">
              <a:lnSpc>
                <a:spcPct val="85000"/>
              </a:lnSpc>
              <a:spcBef>
                <a:spcPts val="0"/>
              </a:spcBef>
              <a:spcAft>
                <a:spcPts val="0"/>
              </a:spcAft>
              <a:buClr>
                <a:srgbClr val="3F3F3F"/>
              </a:buClr>
              <a:buSzPts val="2400"/>
              <a:buFont typeface="Calibri"/>
              <a:buNone/>
            </a:pPr>
            <a:r>
              <a:rPr b="0" i="0" lang="en-US" sz="2400" u="none" cap="none" strike="noStrike">
                <a:solidFill>
                  <a:srgbClr val="3F3F3F"/>
                </a:solidFill>
                <a:latin typeface="Calibri"/>
                <a:ea typeface="Calibri"/>
                <a:cs typeface="Calibri"/>
                <a:sym typeface="Calibri"/>
              </a:rPr>
              <a:t>	- Change in requirements</a:t>
            </a:r>
            <a:endParaRPr b="0" i="0" sz="1400" u="none" cap="none" strike="noStrike">
              <a:solidFill>
                <a:srgbClr val="000000"/>
              </a:solidFill>
              <a:latin typeface="Arial"/>
              <a:ea typeface="Arial"/>
              <a:cs typeface="Arial"/>
              <a:sym typeface="Arial"/>
            </a:endParaRPr>
          </a:p>
          <a:p>
            <a:pPr indent="0" lvl="0" marL="0" marR="0" rtl="0" algn="l">
              <a:lnSpc>
                <a:spcPct val="85000"/>
              </a:lnSpc>
              <a:spcBef>
                <a:spcPts val="0"/>
              </a:spcBef>
              <a:spcAft>
                <a:spcPts val="0"/>
              </a:spcAft>
              <a:buClr>
                <a:srgbClr val="3F3F3F"/>
              </a:buClr>
              <a:buSzPts val="2400"/>
              <a:buFont typeface="Calibri"/>
              <a:buNone/>
            </a:pPr>
            <a:r>
              <a:rPr b="0" i="0" lang="en-US" sz="2400" u="none" cap="none" strike="noStrike">
                <a:solidFill>
                  <a:srgbClr val="3F3F3F"/>
                </a:solidFill>
                <a:latin typeface="Calibri"/>
                <a:ea typeface="Calibri"/>
                <a:cs typeface="Calibri"/>
                <a:sym typeface="Calibri"/>
              </a:rPr>
              <a:t>	- Design errors , omissions and misunderstandings</a:t>
            </a:r>
            <a:endParaRPr b="0" i="0" sz="1400" u="none" cap="none" strike="noStrike">
              <a:solidFill>
                <a:srgbClr val="000000"/>
              </a:solidFill>
              <a:latin typeface="Arial"/>
              <a:ea typeface="Arial"/>
              <a:cs typeface="Arial"/>
              <a:sym typeface="Arial"/>
            </a:endParaRPr>
          </a:p>
          <a:p>
            <a:pPr indent="0" lvl="0" marL="0" marR="0" rtl="0" algn="l">
              <a:lnSpc>
                <a:spcPct val="85000"/>
              </a:lnSpc>
              <a:spcBef>
                <a:spcPts val="0"/>
              </a:spcBef>
              <a:spcAft>
                <a:spcPts val="0"/>
              </a:spcAft>
              <a:buClr>
                <a:srgbClr val="3F3F3F"/>
              </a:buClr>
              <a:buSzPts val="2400"/>
              <a:buFont typeface="Calibri"/>
              <a:buNone/>
            </a:pPr>
            <a:r>
              <a:rPr b="0" i="0" lang="en-US" sz="2400" u="none" cap="none" strike="noStrike">
                <a:solidFill>
                  <a:srgbClr val="3F3F3F"/>
                </a:solidFill>
                <a:latin typeface="Calibri"/>
                <a:ea typeface="Calibri"/>
                <a:cs typeface="Calibri"/>
                <a:sym typeface="Calibri"/>
              </a:rPr>
              <a:t>	- Poorly defined or understand roles and responsibilities</a:t>
            </a:r>
            <a:endParaRPr b="0" i="0" sz="1400" u="none" cap="none" strike="noStrike">
              <a:solidFill>
                <a:srgbClr val="000000"/>
              </a:solidFill>
              <a:latin typeface="Arial"/>
              <a:ea typeface="Arial"/>
              <a:cs typeface="Arial"/>
              <a:sym typeface="Arial"/>
            </a:endParaRPr>
          </a:p>
          <a:p>
            <a:pPr indent="0" lvl="0" marL="0" marR="0" rtl="0" algn="l">
              <a:lnSpc>
                <a:spcPct val="85000"/>
              </a:lnSpc>
              <a:spcBef>
                <a:spcPts val="0"/>
              </a:spcBef>
              <a:spcAft>
                <a:spcPts val="0"/>
              </a:spcAft>
              <a:buClr>
                <a:srgbClr val="3F3F3F"/>
              </a:buClr>
              <a:buSzPts val="2400"/>
              <a:buFont typeface="Calibri"/>
              <a:buNone/>
            </a:pPr>
            <a:r>
              <a:rPr b="0" i="0" lang="en-US" sz="2400" u="none" cap="none" strike="noStrike">
                <a:solidFill>
                  <a:srgbClr val="3F3F3F"/>
                </a:solidFill>
                <a:latin typeface="Calibri"/>
                <a:ea typeface="Calibri"/>
                <a:cs typeface="Calibri"/>
                <a:sym typeface="Calibri"/>
              </a:rPr>
              <a:t>	- Poor estimates</a:t>
            </a:r>
            <a:endParaRPr b="0" i="0" sz="1400" u="none" cap="none" strike="noStrike">
              <a:solidFill>
                <a:srgbClr val="000000"/>
              </a:solidFill>
              <a:latin typeface="Arial"/>
              <a:ea typeface="Arial"/>
              <a:cs typeface="Arial"/>
              <a:sym typeface="Arial"/>
            </a:endParaRPr>
          </a:p>
          <a:p>
            <a:pPr indent="0" lvl="0" marL="0" marR="0" rtl="0" algn="l">
              <a:lnSpc>
                <a:spcPct val="85000"/>
              </a:lnSpc>
              <a:spcBef>
                <a:spcPts val="0"/>
              </a:spcBef>
              <a:spcAft>
                <a:spcPts val="0"/>
              </a:spcAft>
              <a:buClr>
                <a:srgbClr val="3F3F3F"/>
              </a:buClr>
              <a:buSzPts val="2400"/>
              <a:buFont typeface="Calibri"/>
              <a:buNone/>
            </a:pPr>
            <a:r>
              <a:rPr b="0" i="0" lang="en-US" sz="2400" u="none" cap="none" strike="noStrike">
                <a:solidFill>
                  <a:srgbClr val="3F3F3F"/>
                </a:solidFill>
                <a:latin typeface="Calibri"/>
                <a:ea typeface="Calibri"/>
                <a:cs typeface="Calibri"/>
                <a:sym typeface="Calibri"/>
              </a:rPr>
              <a:t>	- Insufficient skilled staff</a:t>
            </a:r>
            <a:endParaRPr b="0" i="0" sz="1400" u="none" cap="none" strike="noStrike">
              <a:solidFill>
                <a:srgbClr val="000000"/>
              </a:solidFill>
              <a:latin typeface="Arial"/>
              <a:ea typeface="Arial"/>
              <a:cs typeface="Arial"/>
              <a:sym typeface="Arial"/>
            </a:endParaRPr>
          </a:p>
          <a:p>
            <a:pPr indent="-342900" lvl="0" marL="342900" marR="0" rtl="0" algn="l">
              <a:lnSpc>
                <a:spcPct val="85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Possible risk events</a:t>
            </a:r>
            <a:endParaRPr b="0" i="0" sz="1400" u="none" cap="none" strike="noStrike">
              <a:solidFill>
                <a:srgbClr val="000000"/>
              </a:solidFill>
              <a:latin typeface="Arial"/>
              <a:ea typeface="Arial"/>
              <a:cs typeface="Arial"/>
              <a:sym typeface="Arial"/>
            </a:endParaRPr>
          </a:p>
          <a:p>
            <a:pPr indent="-342900" lvl="0" marL="342900" marR="0" rtl="0" algn="l">
              <a:lnSpc>
                <a:spcPct val="85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Risk symptoms</a:t>
            </a:r>
            <a:endParaRPr b="0" i="0" sz="1400" u="none" cap="none" strike="noStrike">
              <a:solidFill>
                <a:srgbClr val="000000"/>
              </a:solidFill>
              <a:latin typeface="Arial"/>
              <a:ea typeface="Arial"/>
              <a:cs typeface="Arial"/>
              <a:sym typeface="Arial"/>
            </a:endParaRPr>
          </a:p>
          <a:p>
            <a:pPr indent="-342900" lvl="0" marL="342900" marR="0" rtl="0" algn="l">
              <a:lnSpc>
                <a:spcPct val="85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Inputs to other processes</a:t>
            </a:r>
            <a:endParaRPr b="0" i="0" sz="1400" u="none" cap="none" strike="noStrike">
              <a:solidFill>
                <a:srgbClr val="000000"/>
              </a:solidFill>
              <a:latin typeface="Arial"/>
              <a:ea typeface="Arial"/>
              <a:cs typeface="Arial"/>
              <a:sym typeface="Arial"/>
            </a:endParaRPr>
          </a:p>
          <a:p>
            <a:pPr indent="0" lvl="0" marL="0" marR="0" rtl="0" algn="l">
              <a:lnSpc>
                <a:spcPct val="85000"/>
              </a:lnSpc>
              <a:spcBef>
                <a:spcPts val="0"/>
              </a:spcBef>
              <a:spcAft>
                <a:spcPts val="0"/>
              </a:spcAft>
              <a:buClr>
                <a:srgbClr val="3F3F3F"/>
              </a:buClr>
              <a:buSzPts val="2400"/>
              <a:buFont typeface="Calibri"/>
              <a:buNone/>
            </a:pPr>
            <a:r>
              <a:t/>
            </a:r>
            <a:endParaRPr b="0" i="0" sz="2400" u="none" cap="none" strike="noStrike">
              <a:solidFill>
                <a:srgbClr val="3F3F3F"/>
              </a:solidFill>
              <a:latin typeface="Calibri"/>
              <a:ea typeface="Calibri"/>
              <a:cs typeface="Calibri"/>
              <a:sym typeface="Calibri"/>
            </a:endParaRPr>
          </a:p>
          <a:p>
            <a:pPr indent="-565150" lvl="1" marL="1028700" marR="0" rtl="0" algn="l">
              <a:lnSpc>
                <a:spcPct val="100000"/>
              </a:lnSpc>
              <a:spcBef>
                <a:spcPts val="0"/>
              </a:spcBef>
              <a:spcAft>
                <a:spcPts val="0"/>
              </a:spcAft>
              <a:buClr>
                <a:schemeClr val="dk1"/>
              </a:buClr>
              <a:buSzPts val="100"/>
              <a:buFont typeface="Arial"/>
              <a:buNone/>
            </a:pPr>
            <a:r>
              <a:t/>
            </a:r>
            <a:endParaRPr b="0" i="0" sz="100" u="none" cap="none" strike="noStrike">
              <a:solidFill>
                <a:schemeClr val="dk1"/>
              </a:solidFill>
              <a:latin typeface="Calibri"/>
              <a:ea typeface="Calibri"/>
              <a:cs typeface="Calibri"/>
              <a:sym typeface="Calibri"/>
            </a:endParaRPr>
          </a:p>
          <a:p>
            <a:pPr indent="-565150" lvl="1" marL="1028700" marR="0" rtl="0" algn="l">
              <a:lnSpc>
                <a:spcPct val="100000"/>
              </a:lnSpc>
              <a:spcBef>
                <a:spcPts val="0"/>
              </a:spcBef>
              <a:spcAft>
                <a:spcPts val="0"/>
              </a:spcAft>
              <a:buClr>
                <a:schemeClr val="dk1"/>
              </a:buClr>
              <a:buSzPts val="100"/>
              <a:buFont typeface="Arial"/>
              <a:buNone/>
            </a:pPr>
            <a:r>
              <a:t/>
            </a:r>
            <a:endParaRPr b="0" i="0" sz="100" u="none" cap="none" strike="noStrike">
              <a:solidFill>
                <a:schemeClr val="dk1"/>
              </a:solidFill>
              <a:latin typeface="Calibri"/>
              <a:ea typeface="Calibri"/>
              <a:cs typeface="Calibri"/>
              <a:sym typeface="Calibri"/>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 name="Shape 1000"/>
        <p:cNvGrpSpPr/>
        <p:nvPr/>
      </p:nvGrpSpPr>
      <p:grpSpPr>
        <a:xfrm>
          <a:off x="0" y="0"/>
          <a:ext cx="0" cy="0"/>
          <a:chOff x="0" y="0"/>
          <a:chExt cx="0" cy="0"/>
        </a:xfrm>
      </p:grpSpPr>
      <p:sp>
        <p:nvSpPr>
          <p:cNvPr id="1001" name="Google Shape;1001;g1bc12cbf539_5_6"/>
          <p:cNvSpPr txBox="1"/>
          <p:nvPr/>
        </p:nvSpPr>
        <p:spPr>
          <a:xfrm>
            <a:off x="545700" y="353975"/>
            <a:ext cx="10972800" cy="626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400"/>
              <a:buFont typeface="Arial"/>
              <a:buNone/>
            </a:pPr>
            <a:r>
              <a:rPr b="1" i="1" lang="en-US" sz="2200">
                <a:solidFill>
                  <a:schemeClr val="dk1"/>
                </a:solidFill>
                <a:latin typeface="Calibri"/>
                <a:ea typeface="Calibri"/>
                <a:cs typeface="Calibri"/>
                <a:sym typeface="Calibri"/>
              </a:rPr>
              <a:t>Sources of risk. </a:t>
            </a:r>
            <a:r>
              <a:rPr lang="en-US" sz="2200">
                <a:solidFill>
                  <a:schemeClr val="dk1"/>
                </a:solidFill>
                <a:latin typeface="Calibri"/>
                <a:ea typeface="Calibri"/>
                <a:cs typeface="Calibri"/>
                <a:sym typeface="Calibri"/>
              </a:rPr>
              <a:t>Sources of risk are categories of possible risk events (e.g., stakeholder actions, unreliable estimates, team turnover) that may affect the project for</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better or worse. The list of sources should be comprehensive, i.e., it should generally include all identified items regardless of frequency, probability of occurrence,</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or magnitude of gain or loss. Common sources of risk include:</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 Changes in requirements.</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 Design errors, omissions, and misunderstandings.</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 Poorly defined or understood roles and responsibilities.</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 Poor estimates.</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 Insufficiently skilled staff.</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Descriptions of the sources of risk should generally include estimates of (a) the probability that a risk event from that source will occur, (b) the range of possible outcomes, (c) expected timing, and (d) anticipated frequency of risk events from that source.</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Both probabilities and outcomes may be specified as continuous functions (an estimated cost between $100,000 and $150,000) or as discrete ones (a patent either</a:t>
            </a:r>
            <a:endParaRPr sz="2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200">
                <a:solidFill>
                  <a:schemeClr val="dk1"/>
                </a:solidFill>
                <a:latin typeface="Calibri"/>
                <a:ea typeface="Calibri"/>
                <a:cs typeface="Calibri"/>
                <a:sym typeface="Calibri"/>
              </a:rPr>
              <a:t>will or will not be granted). In addition, estimates of probabilities and outcomes made during early project phases are likely to have a broader range than those made later in the project.</a:t>
            </a:r>
            <a:endParaRPr sz="22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latin typeface="Calibri"/>
              <a:ea typeface="Calibri"/>
              <a:cs typeface="Calibri"/>
              <a:sym typeface="Calibri"/>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 name="Shape 1006"/>
        <p:cNvGrpSpPr/>
        <p:nvPr/>
      </p:nvGrpSpPr>
      <p:grpSpPr>
        <a:xfrm>
          <a:off x="0" y="0"/>
          <a:ext cx="0" cy="0"/>
          <a:chOff x="0" y="0"/>
          <a:chExt cx="0" cy="0"/>
        </a:xfrm>
      </p:grpSpPr>
      <p:sp>
        <p:nvSpPr>
          <p:cNvPr id="1007" name="Google Shape;1007;g1bc12cbf539_5_13"/>
          <p:cNvSpPr txBox="1"/>
          <p:nvPr/>
        </p:nvSpPr>
        <p:spPr>
          <a:xfrm>
            <a:off x="250725" y="368700"/>
            <a:ext cx="11503800" cy="646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i="1" lang="en-US" sz="1900">
                <a:solidFill>
                  <a:schemeClr val="dk1"/>
                </a:solidFill>
                <a:latin typeface="Calibri"/>
                <a:ea typeface="Calibri"/>
                <a:cs typeface="Calibri"/>
                <a:sym typeface="Calibri"/>
              </a:rPr>
              <a:t>Potential risk events. </a:t>
            </a:r>
            <a:r>
              <a:rPr lang="en-US" sz="1900">
                <a:solidFill>
                  <a:schemeClr val="dk1"/>
                </a:solidFill>
                <a:latin typeface="Calibri"/>
                <a:ea typeface="Calibri"/>
                <a:cs typeface="Calibri"/>
                <a:sym typeface="Calibri"/>
              </a:rPr>
              <a:t>Potential risk events are discrete occurrences such as a natural disaster or the departure of a specific team member that may affect the project. Potential risk events should be identified in addition to sources of risk when the probability of occurrence or magnitude of loss is relatively large (“relatively large” will vary by project). While potential risk events are seldom application-area-specific, a list of </a:t>
            </a:r>
            <a:r>
              <a:rPr i="1" lang="en-US" sz="1900">
                <a:solidFill>
                  <a:schemeClr val="dk1"/>
                </a:solidFill>
                <a:latin typeface="Calibri"/>
                <a:ea typeface="Calibri"/>
                <a:cs typeface="Calibri"/>
                <a:sym typeface="Calibri"/>
              </a:rPr>
              <a:t>common </a:t>
            </a:r>
            <a:r>
              <a:rPr lang="en-US" sz="1900">
                <a:solidFill>
                  <a:schemeClr val="dk1"/>
                </a:solidFill>
                <a:latin typeface="Calibri"/>
                <a:ea typeface="Calibri"/>
                <a:cs typeface="Calibri"/>
                <a:sym typeface="Calibri"/>
              </a:rPr>
              <a:t>risk events usually is. For example:</a:t>
            </a:r>
            <a:endParaRPr sz="19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900">
                <a:solidFill>
                  <a:schemeClr val="dk1"/>
                </a:solidFill>
                <a:latin typeface="Calibri"/>
                <a:ea typeface="Calibri"/>
                <a:cs typeface="Calibri"/>
                <a:sym typeface="Calibri"/>
              </a:rPr>
              <a:t>• Development of new technology that will obviate the need for a project is common in electronics and rare in real estate development.</a:t>
            </a:r>
            <a:endParaRPr sz="19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900">
                <a:solidFill>
                  <a:schemeClr val="dk1"/>
                </a:solidFill>
                <a:latin typeface="Calibri"/>
                <a:ea typeface="Calibri"/>
                <a:cs typeface="Calibri"/>
                <a:sym typeface="Calibri"/>
              </a:rPr>
              <a:t>• Losses due to a major storm are common in construction and rare in biotechnology.</a:t>
            </a:r>
            <a:endParaRPr sz="19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900">
                <a:solidFill>
                  <a:schemeClr val="dk1"/>
                </a:solidFill>
                <a:latin typeface="Calibri"/>
                <a:ea typeface="Calibri"/>
                <a:cs typeface="Calibri"/>
                <a:sym typeface="Calibri"/>
              </a:rPr>
              <a:t>Descriptions of potential risk events should generally include estimates of (a) the probability that the risk event will occur, (b) the alternative possible outcomes, (c)</a:t>
            </a:r>
            <a:endParaRPr sz="19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900">
                <a:solidFill>
                  <a:schemeClr val="dk1"/>
                </a:solidFill>
                <a:latin typeface="Calibri"/>
                <a:ea typeface="Calibri"/>
                <a:cs typeface="Calibri"/>
                <a:sym typeface="Calibri"/>
              </a:rPr>
              <a:t>expected timing of the event, and (d) anticipated frequency (i.e., can it happen more than once). Both probabilities and outcomes may be specified as continuous functions (an estimated cost between $100,000 and $150,000) or as discrete ones (a patent either will or will not be granted). In addition, estimates of probabilities and outcomes made during early project phases are likely to have a broader range than those made later in the project.</a:t>
            </a:r>
            <a:endParaRPr sz="19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900">
                <a:solidFill>
                  <a:schemeClr val="dk1"/>
                </a:solidFill>
                <a:latin typeface="Calibri"/>
                <a:ea typeface="Calibri"/>
                <a:cs typeface="Calibri"/>
                <a:sym typeface="Calibri"/>
              </a:rPr>
              <a:t>Risk symptoms. </a:t>
            </a:r>
            <a:r>
              <a:rPr lang="en-US" sz="1900">
                <a:solidFill>
                  <a:schemeClr val="dk1"/>
                </a:solidFill>
                <a:latin typeface="Calibri"/>
                <a:ea typeface="Calibri"/>
                <a:cs typeface="Calibri"/>
                <a:sym typeface="Calibri"/>
              </a:rPr>
              <a:t>Risk symptoms, sometimes called triggers, are indirect manifestations of actual risk events. For example, poor morale may be an early warning signal of an impending schedule delay or cost overruns on early activities may be indicative of poor estimating.</a:t>
            </a:r>
            <a:endParaRPr sz="19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900">
                <a:solidFill>
                  <a:schemeClr val="dk1"/>
                </a:solidFill>
                <a:latin typeface="Calibri"/>
                <a:ea typeface="Calibri"/>
                <a:cs typeface="Calibri"/>
                <a:sym typeface="Calibri"/>
              </a:rPr>
              <a:t>.4 Inputs to other processes. </a:t>
            </a:r>
            <a:r>
              <a:rPr lang="en-US" sz="1900">
                <a:solidFill>
                  <a:schemeClr val="dk1"/>
                </a:solidFill>
                <a:latin typeface="Calibri"/>
                <a:ea typeface="Calibri"/>
                <a:cs typeface="Calibri"/>
                <a:sym typeface="Calibri"/>
              </a:rPr>
              <a:t>The risk identification process may identify a need for further activity in another area. For example, the work breakdown structure may not have sufficient detail to allow adequate identification of risks. Risks are often input to the other processes as constraints or assumptions.</a:t>
            </a:r>
            <a:endParaRPr sz="19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pic>
        <p:nvPicPr>
          <p:cNvPr id="1014" name="Google Shape;1014;p86"/>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015" name="Google Shape;1015;p86"/>
          <p:cNvSpPr/>
          <p:nvPr/>
        </p:nvSpPr>
        <p:spPr>
          <a:xfrm>
            <a:off x="2367725" y="506909"/>
            <a:ext cx="4096699"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Risk Quantification</a:t>
            </a:r>
            <a:endParaRPr b="0" i="0" sz="4000" u="none" cap="none" strike="noStrike">
              <a:solidFill>
                <a:schemeClr val="dk1"/>
              </a:solidFill>
              <a:latin typeface="Calibri"/>
              <a:ea typeface="Calibri"/>
              <a:cs typeface="Calibri"/>
              <a:sym typeface="Calibri"/>
            </a:endParaRPr>
          </a:p>
        </p:txBody>
      </p:sp>
      <p:pic>
        <p:nvPicPr>
          <p:cNvPr id="1016" name="Google Shape;1016;p86"/>
          <p:cNvPicPr preferRelativeResize="0"/>
          <p:nvPr/>
        </p:nvPicPr>
        <p:blipFill rotWithShape="1">
          <a:blip r:embed="rId4">
            <a:alphaModFix/>
          </a:blip>
          <a:srcRect b="0" l="0" r="0" t="0"/>
          <a:stretch/>
        </p:blipFill>
        <p:spPr>
          <a:xfrm>
            <a:off x="1464668" y="2150817"/>
            <a:ext cx="8215740" cy="3054228"/>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pic>
        <p:nvPicPr>
          <p:cNvPr id="1023" name="Google Shape;1023;p87"/>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024" name="Google Shape;1024;p87"/>
          <p:cNvSpPr/>
          <p:nvPr/>
        </p:nvSpPr>
        <p:spPr>
          <a:xfrm>
            <a:off x="2367725" y="506909"/>
            <a:ext cx="4096699"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Risk Quantification</a:t>
            </a:r>
            <a:endParaRPr b="0" i="0" sz="4000" u="none" cap="none" strike="noStrike">
              <a:solidFill>
                <a:schemeClr val="dk1"/>
              </a:solidFill>
              <a:latin typeface="Calibri"/>
              <a:ea typeface="Calibri"/>
              <a:cs typeface="Calibri"/>
              <a:sym typeface="Calibri"/>
            </a:endParaRPr>
          </a:p>
        </p:txBody>
      </p:sp>
      <p:sp>
        <p:nvSpPr>
          <p:cNvPr id="1025" name="Google Shape;1025;p87"/>
          <p:cNvSpPr/>
          <p:nvPr/>
        </p:nvSpPr>
        <p:spPr>
          <a:xfrm>
            <a:off x="190650" y="1435100"/>
            <a:ext cx="11810700" cy="33192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400"/>
              <a:buFont typeface="Arial"/>
              <a:buNone/>
            </a:pPr>
            <a:r>
              <a:rPr b="0" i="0" lang="en-US" sz="2200" u="none" cap="none" strike="noStrike">
                <a:solidFill>
                  <a:schemeClr val="dk1"/>
                </a:solidFill>
                <a:latin typeface="Calibri"/>
                <a:ea typeface="Calibri"/>
                <a:cs typeface="Calibri"/>
                <a:sym typeface="Calibri"/>
              </a:rPr>
              <a:t>Inputs</a:t>
            </a:r>
            <a:endParaRPr b="0" i="0" sz="2200" u="none" cap="none" strike="noStrike">
              <a:solidFill>
                <a:schemeClr val="dk1"/>
              </a:solidFill>
              <a:latin typeface="Calibri"/>
              <a:ea typeface="Calibri"/>
              <a:cs typeface="Calibri"/>
              <a:sym typeface="Calibri"/>
            </a:endParaRPr>
          </a:p>
          <a:p>
            <a:pPr indent="-330200" lvl="0" marL="342900" marR="0" rtl="0" algn="just">
              <a:lnSpc>
                <a:spcPct val="100000"/>
              </a:lnSpc>
              <a:spcBef>
                <a:spcPts val="0"/>
              </a:spcBef>
              <a:spcAft>
                <a:spcPts val="0"/>
              </a:spcAft>
              <a:buClr>
                <a:schemeClr val="dk1"/>
              </a:buClr>
              <a:buSzPts val="2200"/>
              <a:buFont typeface="Arial"/>
              <a:buChar char="•"/>
            </a:pPr>
            <a:r>
              <a:rPr b="0" i="0" lang="en-US" sz="2200" u="none" cap="none" strike="noStrike">
                <a:solidFill>
                  <a:schemeClr val="dk1"/>
                </a:solidFill>
                <a:latin typeface="Calibri"/>
                <a:ea typeface="Calibri"/>
                <a:cs typeface="Calibri"/>
                <a:sym typeface="Calibri"/>
              </a:rPr>
              <a:t>Stakeholder risk  tolerance: Different organizations and different individuals have different tolerances for risk.</a:t>
            </a:r>
            <a:endParaRPr b="0" i="0" sz="2200" u="none" cap="none" strike="noStrike">
              <a:solidFill>
                <a:srgbClr val="000000"/>
              </a:solidFill>
              <a:latin typeface="Arial"/>
              <a:ea typeface="Arial"/>
              <a:cs typeface="Arial"/>
              <a:sym typeface="Arial"/>
            </a:endParaRPr>
          </a:p>
          <a:p>
            <a:pPr indent="-330200" lvl="0" marL="342900" marR="0" rtl="0" algn="just">
              <a:lnSpc>
                <a:spcPct val="100000"/>
              </a:lnSpc>
              <a:spcBef>
                <a:spcPts val="0"/>
              </a:spcBef>
              <a:spcAft>
                <a:spcPts val="0"/>
              </a:spcAft>
              <a:buClr>
                <a:schemeClr val="dk1"/>
              </a:buClr>
              <a:buSzPts val="2200"/>
              <a:buFont typeface="Arial"/>
              <a:buChar char="•"/>
            </a:pPr>
            <a:r>
              <a:rPr b="0" i="0" lang="en-US" sz="2200" u="none" cap="none" strike="noStrike">
                <a:solidFill>
                  <a:schemeClr val="dk1"/>
                </a:solidFill>
                <a:latin typeface="Calibri"/>
                <a:ea typeface="Calibri"/>
                <a:cs typeface="Calibri"/>
                <a:sym typeface="Calibri"/>
              </a:rPr>
              <a:t>Source of risk</a:t>
            </a:r>
            <a:endParaRPr b="0" i="0" sz="2200" u="none" cap="none" strike="noStrike">
              <a:solidFill>
                <a:srgbClr val="000000"/>
              </a:solidFill>
              <a:latin typeface="Arial"/>
              <a:ea typeface="Arial"/>
              <a:cs typeface="Arial"/>
              <a:sym typeface="Arial"/>
            </a:endParaRPr>
          </a:p>
          <a:p>
            <a:pPr indent="-330200" lvl="0" marL="342900" marR="0" rtl="0" algn="just">
              <a:lnSpc>
                <a:spcPct val="100000"/>
              </a:lnSpc>
              <a:spcBef>
                <a:spcPts val="0"/>
              </a:spcBef>
              <a:spcAft>
                <a:spcPts val="0"/>
              </a:spcAft>
              <a:buClr>
                <a:schemeClr val="dk1"/>
              </a:buClr>
              <a:buSzPts val="2200"/>
              <a:buFont typeface="Arial"/>
              <a:buChar char="•"/>
            </a:pPr>
            <a:r>
              <a:rPr b="0" i="0" lang="en-US" sz="2200" u="none" cap="none" strike="noStrike">
                <a:solidFill>
                  <a:schemeClr val="dk1"/>
                </a:solidFill>
                <a:latin typeface="Calibri"/>
                <a:ea typeface="Calibri"/>
                <a:cs typeface="Calibri"/>
                <a:sym typeface="Calibri"/>
              </a:rPr>
              <a:t>Potential risk events</a:t>
            </a:r>
            <a:endParaRPr b="0" i="0" sz="2200" u="none" cap="none" strike="noStrike">
              <a:solidFill>
                <a:srgbClr val="000000"/>
              </a:solidFill>
              <a:latin typeface="Arial"/>
              <a:ea typeface="Arial"/>
              <a:cs typeface="Arial"/>
              <a:sym typeface="Arial"/>
            </a:endParaRPr>
          </a:p>
          <a:p>
            <a:pPr indent="-330200" lvl="0" marL="342900" marR="0" rtl="0" algn="just">
              <a:lnSpc>
                <a:spcPct val="100000"/>
              </a:lnSpc>
              <a:spcBef>
                <a:spcPts val="0"/>
              </a:spcBef>
              <a:spcAft>
                <a:spcPts val="0"/>
              </a:spcAft>
              <a:buClr>
                <a:schemeClr val="dk1"/>
              </a:buClr>
              <a:buSzPts val="2200"/>
              <a:buFont typeface="Arial"/>
              <a:buChar char="•"/>
            </a:pPr>
            <a:r>
              <a:rPr b="0" i="0" lang="en-US" sz="2200" u="none" cap="none" strike="noStrike">
                <a:solidFill>
                  <a:schemeClr val="dk1"/>
                </a:solidFill>
                <a:latin typeface="Calibri"/>
                <a:ea typeface="Calibri"/>
                <a:cs typeface="Calibri"/>
                <a:sym typeface="Calibri"/>
              </a:rPr>
              <a:t>Cost estimates</a:t>
            </a:r>
            <a:endParaRPr b="0" i="0" sz="2200" u="none" cap="none" strike="noStrike">
              <a:solidFill>
                <a:srgbClr val="000000"/>
              </a:solidFill>
              <a:latin typeface="Arial"/>
              <a:ea typeface="Arial"/>
              <a:cs typeface="Arial"/>
              <a:sym typeface="Arial"/>
            </a:endParaRPr>
          </a:p>
          <a:p>
            <a:pPr indent="-330200" lvl="0" marL="342900" marR="0" rtl="0" algn="just">
              <a:lnSpc>
                <a:spcPct val="100000"/>
              </a:lnSpc>
              <a:spcBef>
                <a:spcPts val="0"/>
              </a:spcBef>
              <a:spcAft>
                <a:spcPts val="0"/>
              </a:spcAft>
              <a:buClr>
                <a:schemeClr val="dk1"/>
              </a:buClr>
              <a:buSzPts val="2200"/>
              <a:buFont typeface="Arial"/>
              <a:buChar char="•"/>
            </a:pPr>
            <a:r>
              <a:rPr b="0" i="0" lang="en-US" sz="2200" u="none" cap="none" strike="noStrike">
                <a:solidFill>
                  <a:schemeClr val="dk1"/>
                </a:solidFill>
                <a:latin typeface="Calibri"/>
                <a:ea typeface="Calibri"/>
                <a:cs typeface="Calibri"/>
                <a:sym typeface="Calibri"/>
              </a:rPr>
              <a:t>Activity duration estimates.</a:t>
            </a:r>
            <a:endParaRPr b="0" i="0" sz="2200" u="none" cap="none" strike="noStrike">
              <a:solidFill>
                <a:schemeClr val="dk1"/>
              </a:solidFill>
              <a:latin typeface="Calibri"/>
              <a:ea typeface="Calibri"/>
              <a:cs typeface="Calibri"/>
              <a:sym typeface="Calibri"/>
            </a:endParaRPr>
          </a:p>
          <a:p>
            <a:pPr indent="0" lvl="0" marL="0" rtl="0" algn="l">
              <a:spcBef>
                <a:spcPts val="0"/>
              </a:spcBef>
              <a:spcAft>
                <a:spcPts val="0"/>
              </a:spcAft>
              <a:buNone/>
            </a:pPr>
            <a:r>
              <a:rPr b="1" i="1" lang="en-US" sz="2200">
                <a:solidFill>
                  <a:schemeClr val="dk1"/>
                </a:solidFill>
                <a:latin typeface="Calibri"/>
                <a:ea typeface="Calibri"/>
                <a:cs typeface="Calibri"/>
                <a:sym typeface="Calibri"/>
              </a:rPr>
              <a:t>Stakeholder risk tolerances. </a:t>
            </a:r>
            <a:r>
              <a:rPr lang="en-US" sz="2200">
                <a:solidFill>
                  <a:schemeClr val="dk1"/>
                </a:solidFill>
                <a:latin typeface="Calibri"/>
                <a:ea typeface="Calibri"/>
                <a:cs typeface="Calibri"/>
                <a:sym typeface="Calibri"/>
              </a:rPr>
              <a:t>Different organizations and different individuals have different tolerances for risk. For example: </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lang="en-US" sz="2200">
                <a:solidFill>
                  <a:schemeClr val="dk1"/>
                </a:solidFill>
                <a:latin typeface="Calibri"/>
                <a:ea typeface="Calibri"/>
                <a:cs typeface="Calibri"/>
                <a:sym typeface="Calibri"/>
              </a:rPr>
              <a:t>• A highly profitable company may be willing to spend $500,000 to write a proposal for a $1 billion contract, while a company operating at break-even is not.</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lang="en-US" sz="2200">
                <a:solidFill>
                  <a:schemeClr val="dk1"/>
                </a:solidFill>
                <a:latin typeface="Calibri"/>
                <a:ea typeface="Calibri"/>
                <a:cs typeface="Calibri"/>
                <a:sym typeface="Calibri"/>
              </a:rPr>
              <a:t>• One organization may perceive an estimate that has a 15 percent probability of overrunning as high risk, while another perceives it as low risk. Stakeholder risk tolerances provide a screen for both inputs and outputs to risk quantification.</a:t>
            </a:r>
            <a:endParaRPr sz="2200">
              <a:solidFill>
                <a:schemeClr val="dk1"/>
              </a:solidFill>
              <a:latin typeface="Calibri"/>
              <a:ea typeface="Calibri"/>
              <a:cs typeface="Calibri"/>
              <a:sym typeface="Calibri"/>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1" name="Shape 1031"/>
        <p:cNvGrpSpPr/>
        <p:nvPr/>
      </p:nvGrpSpPr>
      <p:grpSpPr>
        <a:xfrm>
          <a:off x="0" y="0"/>
          <a:ext cx="0" cy="0"/>
          <a:chOff x="0" y="0"/>
          <a:chExt cx="0" cy="0"/>
        </a:xfrm>
      </p:grpSpPr>
      <p:pic>
        <p:nvPicPr>
          <p:cNvPr id="1032" name="Google Shape;1032;p88"/>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033" name="Google Shape;1033;p88"/>
          <p:cNvSpPr/>
          <p:nvPr/>
        </p:nvSpPr>
        <p:spPr>
          <a:xfrm>
            <a:off x="1778790" y="727214"/>
            <a:ext cx="5925030"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Tools &amp; Techniques</a:t>
            </a:r>
            <a:endParaRPr b="0" i="0" sz="4000" u="none" cap="none" strike="noStrike">
              <a:solidFill>
                <a:schemeClr val="dk1"/>
              </a:solidFill>
              <a:latin typeface="Calibri"/>
              <a:ea typeface="Calibri"/>
              <a:cs typeface="Calibri"/>
              <a:sym typeface="Calibri"/>
            </a:endParaRPr>
          </a:p>
        </p:txBody>
      </p:sp>
      <p:sp>
        <p:nvSpPr>
          <p:cNvPr id="1034" name="Google Shape;1034;p88"/>
          <p:cNvSpPr/>
          <p:nvPr/>
        </p:nvSpPr>
        <p:spPr>
          <a:xfrm>
            <a:off x="714375" y="1587501"/>
            <a:ext cx="10868025" cy="4893647"/>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400"/>
              <a:buFont typeface="Arial"/>
              <a:buNone/>
            </a:pPr>
            <a:r>
              <a:rPr b="1" i="1" lang="en-US" sz="2400" u="none" cap="none" strike="noStrike">
                <a:solidFill>
                  <a:schemeClr val="dk1"/>
                </a:solidFill>
                <a:latin typeface="Calibri"/>
                <a:ea typeface="Calibri"/>
                <a:cs typeface="Calibri"/>
                <a:sym typeface="Calibri"/>
              </a:rPr>
              <a:t>Expected monetary value. </a:t>
            </a:r>
            <a:endParaRPr b="0" i="0" sz="2400" u="none" cap="none" strike="noStrike">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 Risk event probability—an estimate of the probability that a given risk event will occur.</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 Risk event value—an estimate of the gain or loss that will be incurred if the risk event does occur.</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1" i="1" lang="en-US" sz="2400" u="none" cap="none" strike="noStrike">
                <a:solidFill>
                  <a:schemeClr val="dk1"/>
                </a:solidFill>
                <a:latin typeface="Calibri"/>
                <a:ea typeface="Calibri"/>
                <a:cs typeface="Calibri"/>
                <a:sym typeface="Calibri"/>
              </a:rPr>
              <a:t>Statistical sums. </a:t>
            </a:r>
            <a:r>
              <a:rPr b="0" i="0" lang="en-US" sz="2400" u="none" cap="none" strike="noStrike">
                <a:solidFill>
                  <a:schemeClr val="dk1"/>
                </a:solidFill>
                <a:latin typeface="Calibri"/>
                <a:ea typeface="Calibri"/>
                <a:cs typeface="Calibri"/>
                <a:sym typeface="Calibri"/>
              </a:rPr>
              <a:t>The range of total project costs can be used to quantify the relative risk of alternative project budgets or proposal prices.</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1" i="1" lang="en-US" sz="2400" u="none" cap="none" strike="noStrike">
                <a:solidFill>
                  <a:schemeClr val="dk1"/>
                </a:solidFill>
                <a:latin typeface="Calibri"/>
                <a:ea typeface="Calibri"/>
                <a:cs typeface="Calibri"/>
                <a:sym typeface="Calibri"/>
              </a:rPr>
              <a:t>Simulation: </a:t>
            </a:r>
            <a:r>
              <a:rPr b="0" i="0" lang="en-US" sz="2400" u="none" cap="none" strike="noStrike">
                <a:solidFill>
                  <a:schemeClr val="dk1"/>
                </a:solidFill>
                <a:latin typeface="Calibri"/>
                <a:ea typeface="Calibri"/>
                <a:cs typeface="Calibri"/>
                <a:sym typeface="Calibri"/>
              </a:rPr>
              <a:t>It uses a representation or model of a system to analyze the behavior or performance of the system.</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1" i="1" lang="en-US" sz="2400" u="none" cap="none" strike="noStrike">
                <a:solidFill>
                  <a:schemeClr val="dk1"/>
                </a:solidFill>
                <a:latin typeface="Calibri"/>
                <a:ea typeface="Calibri"/>
                <a:cs typeface="Calibri"/>
                <a:sym typeface="Calibri"/>
              </a:rPr>
              <a:t>Decision trees. </a:t>
            </a:r>
            <a:r>
              <a:rPr b="0" i="0" lang="en-US" sz="2400" u="none" cap="none" strike="noStrike">
                <a:solidFill>
                  <a:schemeClr val="dk1"/>
                </a:solidFill>
                <a:latin typeface="Calibri"/>
                <a:ea typeface="Calibri"/>
                <a:cs typeface="Calibri"/>
                <a:sym typeface="Calibri"/>
              </a:rPr>
              <a:t>A decision tree is a diagram that depicts key interactions among decisions and associated chance events as they are understood by the decision maker.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1" i="1" lang="en-US" sz="2400" u="none" cap="none" strike="noStrike">
                <a:solidFill>
                  <a:schemeClr val="dk1"/>
                </a:solidFill>
                <a:latin typeface="Calibri"/>
                <a:ea typeface="Calibri"/>
                <a:cs typeface="Calibri"/>
                <a:sym typeface="Calibri"/>
              </a:rPr>
              <a:t>Expert judgment. </a:t>
            </a:r>
            <a:r>
              <a:rPr b="0" i="0" lang="en-US" sz="2400" u="none" cap="none" strike="noStrike">
                <a:solidFill>
                  <a:schemeClr val="dk1"/>
                </a:solidFill>
                <a:latin typeface="Calibri"/>
                <a:ea typeface="Calibri"/>
                <a:cs typeface="Calibri"/>
                <a:sym typeface="Calibri"/>
              </a:rPr>
              <a:t>Risk events could be described as having a high, medium, or low probability of occurrence</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g1bc12cbf539_5_24"/>
          <p:cNvSpPr txBox="1"/>
          <p:nvPr/>
        </p:nvSpPr>
        <p:spPr>
          <a:xfrm>
            <a:off x="250725" y="368700"/>
            <a:ext cx="11503800" cy="654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400"/>
              <a:buFont typeface="Arial"/>
              <a:buNone/>
            </a:pPr>
            <a:r>
              <a:rPr lang="en-US" sz="2100">
                <a:solidFill>
                  <a:schemeClr val="dk1"/>
                </a:solidFill>
                <a:latin typeface="Calibri"/>
                <a:ea typeface="Calibri"/>
                <a:cs typeface="Calibri"/>
                <a:sym typeface="Calibri"/>
              </a:rPr>
              <a:t>Tools and Techniques for Risk Quantification</a:t>
            </a:r>
            <a:endParaRPr sz="21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b="1" i="1" lang="en-US" sz="2100">
                <a:solidFill>
                  <a:schemeClr val="dk1"/>
                </a:solidFill>
                <a:latin typeface="Calibri"/>
                <a:ea typeface="Calibri"/>
                <a:cs typeface="Calibri"/>
                <a:sym typeface="Calibri"/>
              </a:rPr>
              <a:t>Expected monetary value. </a:t>
            </a:r>
            <a:r>
              <a:rPr lang="en-US" sz="2100">
                <a:solidFill>
                  <a:schemeClr val="dk1"/>
                </a:solidFill>
                <a:latin typeface="Calibri"/>
                <a:ea typeface="Calibri"/>
                <a:cs typeface="Calibri"/>
                <a:sym typeface="Calibri"/>
              </a:rPr>
              <a:t>Expected monetary value, as a tool for risk quantification, is the product of two numbers:</a:t>
            </a:r>
            <a:endParaRPr sz="21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100">
                <a:solidFill>
                  <a:schemeClr val="dk1"/>
                </a:solidFill>
                <a:latin typeface="Calibri"/>
                <a:ea typeface="Calibri"/>
                <a:cs typeface="Calibri"/>
                <a:sym typeface="Calibri"/>
              </a:rPr>
              <a:t>• Risk event probability—an estimate of the probability that a given risk event will occur.</a:t>
            </a:r>
            <a:endParaRPr sz="21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100">
                <a:solidFill>
                  <a:schemeClr val="dk1"/>
                </a:solidFill>
                <a:latin typeface="Calibri"/>
                <a:ea typeface="Calibri"/>
                <a:cs typeface="Calibri"/>
                <a:sym typeface="Calibri"/>
              </a:rPr>
              <a:t>• Risk event value—an estimate of the gain or loss that will be incurred if the risk event does occur.</a:t>
            </a:r>
            <a:endParaRPr sz="21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100">
                <a:solidFill>
                  <a:schemeClr val="dk1"/>
                </a:solidFill>
                <a:latin typeface="Calibri"/>
                <a:ea typeface="Calibri"/>
                <a:cs typeface="Calibri"/>
                <a:sym typeface="Calibri"/>
              </a:rPr>
              <a:t>The risk event value must reflect both tangibles and intangibles. For example, Project A and Project B both identify an equal probability of a tangible loss of</a:t>
            </a:r>
            <a:endParaRPr sz="21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100">
                <a:solidFill>
                  <a:schemeClr val="dk1"/>
                </a:solidFill>
                <a:latin typeface="Calibri"/>
                <a:ea typeface="Calibri"/>
                <a:cs typeface="Calibri"/>
                <a:sym typeface="Calibri"/>
              </a:rPr>
              <a:t>$100,000 as an outcome of an aggressively priced proposal. If Project A predicts little or no intangible effect, while Project B predicts that such a loss will put its performing organization out of business, the two risks are not equivalent. In similar fashion, failure to include intangibles in this calculation can severely</a:t>
            </a:r>
            <a:endParaRPr sz="21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lang="en-US" sz="2100">
                <a:solidFill>
                  <a:schemeClr val="dk1"/>
                </a:solidFill>
                <a:latin typeface="Calibri"/>
                <a:ea typeface="Calibri"/>
                <a:cs typeface="Calibri"/>
                <a:sym typeface="Calibri"/>
              </a:rPr>
              <a:t>distort the result by equating a small loss with a high probability to a large loss with a small probability. The expected monetary value is generally used as input to further analysis (e.g., in a decision tree) since risk events can occur individually or in groups, in parallel or in sequence.</a:t>
            </a:r>
            <a:endParaRPr sz="21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b="1" i="1" lang="en-US" sz="2100">
                <a:solidFill>
                  <a:schemeClr val="dk1"/>
                </a:solidFill>
                <a:latin typeface="Calibri"/>
                <a:ea typeface="Calibri"/>
                <a:cs typeface="Calibri"/>
                <a:sym typeface="Calibri"/>
              </a:rPr>
              <a:t>Statistical sums. </a:t>
            </a:r>
            <a:r>
              <a:rPr lang="en-US" sz="2100">
                <a:solidFill>
                  <a:schemeClr val="dk1"/>
                </a:solidFill>
                <a:latin typeface="Calibri"/>
                <a:ea typeface="Calibri"/>
                <a:cs typeface="Calibri"/>
                <a:sym typeface="Calibri"/>
              </a:rPr>
              <a:t>Statistical sums can be used to calculate a range of total project costs from the cost estimates for individual work items. (Calculating a range of probable project completion dates from the activity duration estimates requires simulation. The range of total project costs can be used to quantify the relative risk of alternative project budgets or proposal prices.</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g1bc12cbf539_5_29"/>
          <p:cNvSpPr txBox="1"/>
          <p:nvPr/>
        </p:nvSpPr>
        <p:spPr>
          <a:xfrm>
            <a:off x="314575" y="0"/>
            <a:ext cx="11765400" cy="628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US" sz="2200">
                <a:solidFill>
                  <a:schemeClr val="dk1"/>
                </a:solidFill>
                <a:latin typeface="Calibri"/>
                <a:ea typeface="Calibri"/>
                <a:cs typeface="Calibri"/>
                <a:sym typeface="Calibri"/>
              </a:rPr>
              <a:t>Simulation. </a:t>
            </a:r>
            <a:r>
              <a:rPr lang="en-US" sz="2200">
                <a:solidFill>
                  <a:schemeClr val="dk1"/>
                </a:solidFill>
                <a:latin typeface="Calibri"/>
                <a:ea typeface="Calibri"/>
                <a:cs typeface="Calibri"/>
                <a:sym typeface="Calibri"/>
              </a:rPr>
              <a:t>Simulation uses a representation or model of a system to analyze the behavior or performance of the system. The most common form of simulation on a project is schedule simulation using the project network as the model of the project. Most schedule simulations are based on some form of Monte Carlo analysis. This technique, adapted from general management, “performs” the project many times to provide a statistical distribution of the calculated results.</a:t>
            </a:r>
            <a:endParaRPr b="1" sz="2200">
              <a:solidFill>
                <a:schemeClr val="dk1"/>
              </a:solidFill>
              <a:latin typeface="Calibri"/>
              <a:ea typeface="Calibri"/>
              <a:cs typeface="Calibri"/>
              <a:sym typeface="Calibri"/>
            </a:endParaRPr>
          </a:p>
          <a:p>
            <a:pPr indent="0" lvl="0" marL="0" rtl="0" algn="l">
              <a:spcBef>
                <a:spcPts val="0"/>
              </a:spcBef>
              <a:spcAft>
                <a:spcPts val="0"/>
              </a:spcAft>
              <a:buNone/>
            </a:pPr>
            <a:r>
              <a:rPr lang="en-US" sz="2200">
                <a:solidFill>
                  <a:schemeClr val="dk1"/>
                </a:solidFill>
                <a:latin typeface="Calibri"/>
                <a:ea typeface="Calibri"/>
                <a:cs typeface="Calibri"/>
                <a:sym typeface="Calibri"/>
              </a:rPr>
              <a:t>The results of a schedule simulation may be used to quantify the risk of various schedule alternatives, different project strategies, different paths through the network, or individual activities.</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lang="en-US" sz="2200">
                <a:solidFill>
                  <a:schemeClr val="dk1"/>
                </a:solidFill>
                <a:latin typeface="Calibri"/>
                <a:ea typeface="Calibri"/>
                <a:cs typeface="Calibri"/>
                <a:sym typeface="Calibri"/>
              </a:rPr>
              <a:t>Schedule simulation should be used on any large or complex project since traditional mathematical analysis techniques such as the Critical Path Method (CPM)</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lang="en-US" sz="2200">
                <a:solidFill>
                  <a:schemeClr val="dk1"/>
                </a:solidFill>
                <a:latin typeface="Calibri"/>
                <a:ea typeface="Calibri"/>
                <a:cs typeface="Calibri"/>
                <a:sym typeface="Calibri"/>
              </a:rPr>
              <a:t>and the Program Evaluation and Review Technique (PERT) do not account for path convergence and thus tend to underestimate project durations. Monte Carlo analysis and other forms of simulation can also be used to assess the range of possible cost outcomes.</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b="1" i="1" lang="en-US" sz="2200">
                <a:solidFill>
                  <a:schemeClr val="dk1"/>
                </a:solidFill>
                <a:latin typeface="Calibri"/>
                <a:ea typeface="Calibri"/>
                <a:cs typeface="Calibri"/>
                <a:sym typeface="Calibri"/>
              </a:rPr>
              <a:t>Decision trees. </a:t>
            </a:r>
            <a:r>
              <a:rPr lang="en-US" sz="2200">
                <a:solidFill>
                  <a:schemeClr val="dk1"/>
                </a:solidFill>
                <a:latin typeface="Calibri"/>
                <a:ea typeface="Calibri"/>
                <a:cs typeface="Calibri"/>
                <a:sym typeface="Calibri"/>
              </a:rPr>
              <a:t>A decision tree is a diagram that depicts key interactions among decisions and associated chance events as they are understood by the decision maker. The branches of the tree represent either decisions (shown as boxes) or chance events.</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b="1" i="1" lang="en-US" sz="2200">
                <a:solidFill>
                  <a:schemeClr val="dk1"/>
                </a:solidFill>
                <a:latin typeface="Calibri"/>
                <a:ea typeface="Calibri"/>
                <a:cs typeface="Calibri"/>
                <a:sym typeface="Calibri"/>
              </a:rPr>
              <a:t>Expert judgment. </a:t>
            </a:r>
            <a:r>
              <a:rPr lang="en-US" sz="2200">
                <a:solidFill>
                  <a:schemeClr val="dk1"/>
                </a:solidFill>
                <a:latin typeface="Calibri"/>
                <a:ea typeface="Calibri"/>
                <a:cs typeface="Calibri"/>
                <a:sym typeface="Calibri"/>
              </a:rPr>
              <a:t>Expert judgement can often be applied in lieu of or in addition to the mathematical techniques described above. For example, risk events could be described as having a high, medium, or low probability of occurrence and a severe, moderate, or limited impact.</a:t>
            </a:r>
            <a:endParaRPr b="1" i="1" sz="2200">
              <a:solidFill>
                <a:schemeClr val="dk1"/>
              </a:solidFill>
              <a:latin typeface="Calibri"/>
              <a:ea typeface="Calibri"/>
              <a:cs typeface="Calibri"/>
              <a:sym typeface="Calibri"/>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pic>
        <p:nvPicPr>
          <p:cNvPr id="1053" name="Google Shape;1053;p89"/>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054" name="Google Shape;1054;p89"/>
          <p:cNvSpPr/>
          <p:nvPr/>
        </p:nvSpPr>
        <p:spPr>
          <a:xfrm>
            <a:off x="1778790" y="750074"/>
            <a:ext cx="2861790"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Outputs</a:t>
            </a:r>
            <a:endParaRPr b="0" i="0" sz="4000" u="none" cap="none" strike="noStrike">
              <a:solidFill>
                <a:schemeClr val="dk1"/>
              </a:solidFill>
              <a:latin typeface="Calibri"/>
              <a:ea typeface="Calibri"/>
              <a:cs typeface="Calibri"/>
              <a:sym typeface="Calibri"/>
            </a:endParaRPr>
          </a:p>
        </p:txBody>
      </p:sp>
      <p:sp>
        <p:nvSpPr>
          <p:cNvPr id="1055" name="Google Shape;1055;p89"/>
          <p:cNvSpPr/>
          <p:nvPr/>
        </p:nvSpPr>
        <p:spPr>
          <a:xfrm>
            <a:off x="808725" y="2034326"/>
            <a:ext cx="10712715" cy="3416320"/>
          </a:xfrm>
          <a:prstGeom prst="rect">
            <a:avLst/>
          </a:prstGeom>
          <a:noFill/>
          <a:ln>
            <a:noFill/>
          </a:ln>
        </p:spPr>
        <p:txBody>
          <a:bodyPr anchorCtr="0" anchor="t" bIns="45700" lIns="91425" spcFirstLastPara="1" rIns="91425" wrap="square" tIns="45700">
            <a:spAutoFit/>
          </a:bodyPr>
          <a:lstStyle/>
          <a:p>
            <a:pPr indent="-685800" lvl="0" marL="6858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Opportunities to pursue, threats to respond to: The major output from risk qualification is a list of opportunities that should be pursued and threats that require attention.</a:t>
            </a:r>
            <a:endParaRPr b="0" i="0" sz="1400" u="none" cap="none" strike="noStrike">
              <a:solidFill>
                <a:srgbClr val="000000"/>
              </a:solidFill>
              <a:latin typeface="Arial"/>
              <a:ea typeface="Arial"/>
              <a:cs typeface="Arial"/>
              <a:sym typeface="Arial"/>
            </a:endParaRPr>
          </a:p>
          <a:p>
            <a:pPr indent="-685800" lvl="0" marL="6858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Opportunities to ignore, threats to accepts: The risk quantification process should also document</a:t>
            </a:r>
            <a:endParaRPr b="0" i="0" sz="1400" u="none" cap="none" strike="noStrike">
              <a:solidFill>
                <a:srgbClr val="000000"/>
              </a:solidFill>
              <a:latin typeface="Arial"/>
              <a:ea typeface="Arial"/>
              <a:cs typeface="Arial"/>
              <a:sym typeface="Arial"/>
            </a:endParaRPr>
          </a:p>
          <a:p>
            <a:pPr indent="-685800" lvl="1" marL="11430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Those sources of risk and risk events that the project management team has consciously decided to accept or ignore.</a:t>
            </a:r>
            <a:endParaRPr b="0" i="0" sz="1400" u="none" cap="none" strike="noStrike">
              <a:solidFill>
                <a:srgbClr val="000000"/>
              </a:solidFill>
              <a:latin typeface="Arial"/>
              <a:ea typeface="Arial"/>
              <a:cs typeface="Arial"/>
              <a:sym typeface="Arial"/>
            </a:endParaRPr>
          </a:p>
          <a:p>
            <a:pPr indent="-685800" lvl="1" marL="11430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Who made the decision to do so. </a:t>
            </a:r>
            <a:endParaRPr b="0" i="0" sz="1400" u="none" cap="none" strike="noStrike">
              <a:solidFill>
                <a:srgbClr val="000000"/>
              </a:solidFill>
              <a:latin typeface="Arial"/>
              <a:ea typeface="Arial"/>
              <a:cs typeface="Arial"/>
              <a:sym typeface="Arial"/>
            </a:endParaRPr>
          </a:p>
          <a:p>
            <a:pPr indent="-190500" lvl="0" marL="342900" marR="0" rtl="0" algn="just">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pic>
        <p:nvPicPr>
          <p:cNvPr id="1062" name="Google Shape;1062;p90"/>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1063" name="Google Shape;1063;p90"/>
          <p:cNvPicPr preferRelativeResize="0"/>
          <p:nvPr/>
        </p:nvPicPr>
        <p:blipFill rotWithShape="1">
          <a:blip r:embed="rId4">
            <a:alphaModFix/>
          </a:blip>
          <a:srcRect b="0" l="0" r="0" t="0"/>
          <a:stretch/>
        </p:blipFill>
        <p:spPr>
          <a:xfrm>
            <a:off x="1557336" y="2063221"/>
            <a:ext cx="9077325" cy="3476625"/>
          </a:xfrm>
          <a:prstGeom prst="rect">
            <a:avLst/>
          </a:prstGeom>
          <a:noFill/>
          <a:ln>
            <a:noFill/>
          </a:ln>
        </p:spPr>
      </p:pic>
      <p:sp>
        <p:nvSpPr>
          <p:cNvPr id="1064" name="Google Shape;1064;p90"/>
          <p:cNvSpPr/>
          <p:nvPr/>
        </p:nvSpPr>
        <p:spPr>
          <a:xfrm>
            <a:off x="3074403" y="506909"/>
            <a:ext cx="6043193"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Risk Response Development</a:t>
            </a:r>
            <a:endParaRPr b="0" i="0" sz="4000" u="none" cap="none" strike="noStrike">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1"/>
          <p:cNvSpPr txBox="1"/>
          <p:nvPr>
            <p:ph type="title"/>
          </p:nvPr>
        </p:nvSpPr>
        <p:spPr>
          <a:xfrm>
            <a:off x="1097280" y="286603"/>
            <a:ext cx="10548620" cy="1450757"/>
          </a:xfrm>
          <a:prstGeom prst="rect">
            <a:avLst/>
          </a:prstGeom>
          <a:noFill/>
          <a:ln>
            <a:noFill/>
          </a:ln>
        </p:spPr>
        <p:txBody>
          <a:bodyPr anchorCtr="0" anchor="b" bIns="45700" lIns="91425" spcFirstLastPara="1" rIns="91425" wrap="square" tIns="45700">
            <a:normAutofit fontScale="90000"/>
          </a:bodyPr>
          <a:lstStyle/>
          <a:p>
            <a:pPr indent="0" lvl="0" marL="0" rtl="0" algn="l">
              <a:lnSpc>
                <a:spcPct val="85000"/>
              </a:lnSpc>
              <a:spcBef>
                <a:spcPts val="0"/>
              </a:spcBef>
              <a:spcAft>
                <a:spcPts val="0"/>
              </a:spcAft>
              <a:buClr>
                <a:srgbClr val="3F3F3F"/>
              </a:buClr>
              <a:buSzPct val="100000"/>
              <a:buFont typeface="Calibri"/>
              <a:buNone/>
            </a:pPr>
            <a:r>
              <a:rPr lang="en-US"/>
              <a:t>A German pro basketball team was Failed Project : Relegated to a lower division due to a Windows update</a:t>
            </a:r>
            <a:endParaRPr/>
          </a:p>
        </p:txBody>
      </p:sp>
      <p:sp>
        <p:nvSpPr>
          <p:cNvPr id="189" name="Google Shape;189;p11"/>
          <p:cNvSpPr txBox="1"/>
          <p:nvPr>
            <p:ph idx="1" type="body"/>
          </p:nvPr>
        </p:nvSpPr>
        <p:spPr>
          <a:xfrm>
            <a:off x="1097280" y="1841501"/>
            <a:ext cx="10713720" cy="4130675"/>
          </a:xfrm>
          <a:prstGeom prst="rect">
            <a:avLst/>
          </a:prstGeom>
          <a:noFill/>
          <a:ln>
            <a:noFill/>
          </a:ln>
        </p:spPr>
        <p:txBody>
          <a:bodyPr anchorCtr="0" anchor="t" bIns="45700" lIns="0" spcFirstLastPara="1" rIns="0" wrap="square" tIns="45700">
            <a:noAutofit/>
          </a:bodyPr>
          <a:lstStyle/>
          <a:p>
            <a:pPr indent="-127000" lvl="0" marL="91440" rtl="0" algn="l">
              <a:lnSpc>
                <a:spcPct val="90000"/>
              </a:lnSpc>
              <a:spcBef>
                <a:spcPts val="0"/>
              </a:spcBef>
              <a:spcAft>
                <a:spcPts val="0"/>
              </a:spcAft>
              <a:buSzPts val="2000"/>
              <a:buChar char=" "/>
            </a:pPr>
            <a:r>
              <a:rPr lang="en-US"/>
              <a:t>In 2015, the Paderborn Baskets, a second division German basketball team, was relegated to a lower division for starting a game late, due to a necessary 17-minute Windows update to the scoreboard’s laptop.</a:t>
            </a:r>
            <a:endParaRPr/>
          </a:p>
          <a:p>
            <a:pPr indent="-127000" lvl="0" marL="91440" rtl="0" algn="l">
              <a:lnSpc>
                <a:spcPct val="90000"/>
              </a:lnSpc>
              <a:spcBef>
                <a:spcPts val="1400"/>
              </a:spcBef>
              <a:spcAft>
                <a:spcPts val="0"/>
              </a:spcAft>
              <a:buSzPts val="2000"/>
              <a:buChar char=" "/>
            </a:pPr>
            <a:r>
              <a:rPr lang="en-US"/>
              <a:t>The game between the Chemnitz Niners and the Paderborn Baskets was set to begin as normal, when Paderborn connected its laptop to the scoreboard. According to Paderborn Baskets general manager Patrick Seidel, as reported in the Die Zeit journal, the laptop was connected by 6:00 p.m. (meaning 1 hour and 30 minutes before the game), and was set “as usual.” However, according to Seidel, “As both teams warmed up, the computer crashed. When we booted it again by 7:20 p.m., it started downloading updates automatically.” When the computer finished downloading and installing all the updates, the game finally began at 7:55 p.m.</a:t>
            </a:r>
            <a:endParaRPr/>
          </a:p>
          <a:p>
            <a:pPr indent="-127000" lvl="0" marL="91440" rtl="0" algn="l">
              <a:lnSpc>
                <a:spcPct val="90000"/>
              </a:lnSpc>
              <a:spcBef>
                <a:spcPts val="1400"/>
              </a:spcBef>
              <a:spcAft>
                <a:spcPts val="0"/>
              </a:spcAft>
              <a:buSzPts val="2000"/>
              <a:buChar char=" "/>
            </a:pPr>
            <a:r>
              <a:rPr lang="en-US"/>
              <a:t>Paderborn won the game 69 to 62. </a:t>
            </a:r>
            <a:endParaRPr/>
          </a:p>
          <a:p>
            <a:pPr indent="-127000" lvl="0" marL="91440" rtl="0" algn="l">
              <a:lnSpc>
                <a:spcPct val="90000"/>
              </a:lnSpc>
              <a:spcBef>
                <a:spcPts val="1400"/>
              </a:spcBef>
              <a:spcAft>
                <a:spcPts val="0"/>
              </a:spcAft>
              <a:buSzPts val="2000"/>
              <a:buChar char=" "/>
            </a:pPr>
            <a:r>
              <a:rPr lang="en-US"/>
              <a:t>As a result, Paderborn lost a point as a penalty and found itself relegated from the ProA to the ProB division</a:t>
            </a:r>
            <a:endParaRPr/>
          </a:p>
          <a:p>
            <a:pPr indent="0" lvl="0" marL="91440" rtl="0" algn="l">
              <a:lnSpc>
                <a:spcPct val="90000"/>
              </a:lnSpc>
              <a:spcBef>
                <a:spcPts val="1400"/>
              </a:spcBef>
              <a:spcAft>
                <a:spcPts val="0"/>
              </a:spcAft>
              <a:buSzPts val="1800"/>
              <a:buNone/>
            </a:pPr>
            <a:r>
              <a:t/>
            </a:r>
            <a:endParaRPr sz="1800"/>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 name="Shape 1070"/>
        <p:cNvGrpSpPr/>
        <p:nvPr/>
      </p:nvGrpSpPr>
      <p:grpSpPr>
        <a:xfrm>
          <a:off x="0" y="0"/>
          <a:ext cx="0" cy="0"/>
          <a:chOff x="0" y="0"/>
          <a:chExt cx="0" cy="0"/>
        </a:xfrm>
      </p:grpSpPr>
      <p:pic>
        <p:nvPicPr>
          <p:cNvPr id="1071" name="Google Shape;1071;p9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072" name="Google Shape;1072;p91"/>
          <p:cNvSpPr/>
          <p:nvPr/>
        </p:nvSpPr>
        <p:spPr>
          <a:xfrm>
            <a:off x="2677383" y="630019"/>
            <a:ext cx="5287275" cy="830997"/>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4800"/>
              <a:buFont typeface="Arial"/>
              <a:buNone/>
            </a:pPr>
            <a:r>
              <a:rPr b="0" i="0" lang="en-US" sz="4800" u="none" cap="none" strike="noStrike">
                <a:solidFill>
                  <a:schemeClr val="dk1"/>
                </a:solidFill>
                <a:latin typeface="Calibri"/>
                <a:ea typeface="Calibri"/>
                <a:cs typeface="Calibri"/>
                <a:sym typeface="Calibri"/>
              </a:rPr>
              <a:t>Inputs</a:t>
            </a:r>
            <a:endParaRPr b="0" i="0" sz="1400" u="none" cap="none" strike="noStrike">
              <a:solidFill>
                <a:srgbClr val="000000"/>
              </a:solidFill>
              <a:latin typeface="Arial"/>
              <a:ea typeface="Arial"/>
              <a:cs typeface="Arial"/>
              <a:sym typeface="Arial"/>
            </a:endParaRPr>
          </a:p>
        </p:txBody>
      </p:sp>
      <p:sp>
        <p:nvSpPr>
          <p:cNvPr id="1073" name="Google Shape;1073;p91"/>
          <p:cNvSpPr/>
          <p:nvPr/>
        </p:nvSpPr>
        <p:spPr>
          <a:xfrm>
            <a:off x="931077" y="2520625"/>
            <a:ext cx="9894212" cy="1466235"/>
          </a:xfrm>
          <a:prstGeom prst="rect">
            <a:avLst/>
          </a:prstGeom>
          <a:noFill/>
          <a:ln>
            <a:noFill/>
          </a:ln>
        </p:spPr>
        <p:txBody>
          <a:bodyPr anchorCtr="0" anchor="t" bIns="45700" lIns="91425" spcFirstLastPara="1" rIns="91425" wrap="square" tIns="45700">
            <a:spAutoFit/>
          </a:bodyPr>
          <a:lstStyle/>
          <a:p>
            <a:pPr indent="-685800" lvl="0" marL="685800" marR="0" rtl="0" algn="just">
              <a:lnSpc>
                <a:spcPct val="2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Opportunities to pursue, threats to respond to</a:t>
            </a:r>
            <a:endParaRPr b="0" i="0" sz="1400" u="none" cap="none" strike="noStrike">
              <a:solidFill>
                <a:srgbClr val="000000"/>
              </a:solidFill>
              <a:latin typeface="Arial"/>
              <a:ea typeface="Arial"/>
              <a:cs typeface="Arial"/>
              <a:sym typeface="Arial"/>
            </a:endParaRPr>
          </a:p>
          <a:p>
            <a:pPr indent="-685800" lvl="0" marL="685800" marR="0" rtl="0" algn="just">
              <a:lnSpc>
                <a:spcPct val="2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Opportunities to ignore, threats to accepts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pic>
        <p:nvPicPr>
          <p:cNvPr id="1080" name="Google Shape;1080;p9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081" name="Google Shape;1081;p92"/>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Autofit/>
          </a:bodyPr>
          <a:lstStyle/>
          <a:p>
            <a:pPr indent="0" lvl="0" marL="0" rtl="0" algn="ctr">
              <a:lnSpc>
                <a:spcPct val="85000"/>
              </a:lnSpc>
              <a:spcBef>
                <a:spcPts val="0"/>
              </a:spcBef>
              <a:spcAft>
                <a:spcPts val="0"/>
              </a:spcAft>
              <a:buClr>
                <a:srgbClr val="3F3F3F"/>
              </a:buClr>
              <a:buSzPts val="4000"/>
              <a:buFont typeface="Calibri"/>
              <a:buNone/>
            </a:pPr>
            <a:r>
              <a:rPr b="1" lang="en-US" sz="4000"/>
              <a:t>Tools &amp; Techniques</a:t>
            </a:r>
            <a:endParaRPr b="1" sz="4000"/>
          </a:p>
        </p:txBody>
      </p:sp>
      <p:sp>
        <p:nvSpPr>
          <p:cNvPr id="1082" name="Google Shape;1082;p92"/>
          <p:cNvSpPr txBox="1"/>
          <p:nvPr/>
        </p:nvSpPr>
        <p:spPr>
          <a:xfrm>
            <a:off x="635430" y="3841114"/>
            <a:ext cx="9530080" cy="968440"/>
          </a:xfrm>
          <a:prstGeom prst="rect">
            <a:avLst/>
          </a:prstGeom>
          <a:noFill/>
          <a:ln>
            <a:noFill/>
          </a:ln>
        </p:spPr>
        <p:txBody>
          <a:bodyPr anchorCtr="0" anchor="b" bIns="45700" lIns="91425" spcFirstLastPara="1" rIns="91425" wrap="square" tIns="45700">
            <a:noAutofit/>
          </a:bodyPr>
          <a:lstStyle/>
          <a:p>
            <a:pPr indent="-571500" lvl="0" marL="571500" marR="0" rtl="0" algn="l">
              <a:lnSpc>
                <a:spcPct val="150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Procurement</a:t>
            </a:r>
            <a:endParaRPr b="0" i="0" sz="1400" u="none" cap="none" strike="noStrike">
              <a:solidFill>
                <a:srgbClr val="000000"/>
              </a:solidFill>
              <a:latin typeface="Arial"/>
              <a:ea typeface="Arial"/>
              <a:cs typeface="Arial"/>
              <a:sym typeface="Arial"/>
            </a:endParaRPr>
          </a:p>
          <a:p>
            <a:pPr indent="-571500" lvl="0" marL="571500" marR="0" rtl="0" algn="l">
              <a:lnSpc>
                <a:spcPct val="150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Contingency planning</a:t>
            </a:r>
            <a:endParaRPr b="0" i="0" sz="1400" u="none" cap="none" strike="noStrike">
              <a:solidFill>
                <a:srgbClr val="000000"/>
              </a:solidFill>
              <a:latin typeface="Arial"/>
              <a:ea typeface="Arial"/>
              <a:cs typeface="Arial"/>
              <a:sym typeface="Arial"/>
            </a:endParaRPr>
          </a:p>
          <a:p>
            <a:pPr indent="-571500" lvl="0" marL="571500" marR="0" rtl="0" algn="l">
              <a:lnSpc>
                <a:spcPct val="150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Alternative Strategies: Risk event can often be prevented or avoided by changing the planned approach</a:t>
            </a:r>
            <a:endParaRPr b="0" i="0" sz="1400" u="none" cap="none" strike="noStrike">
              <a:solidFill>
                <a:srgbClr val="000000"/>
              </a:solidFill>
              <a:latin typeface="Arial"/>
              <a:ea typeface="Arial"/>
              <a:cs typeface="Arial"/>
              <a:sym typeface="Arial"/>
            </a:endParaRPr>
          </a:p>
          <a:p>
            <a:pPr indent="-571500" lvl="0" marL="571500" marR="0" rtl="0" algn="l">
              <a:lnSpc>
                <a:spcPct val="150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Insurance.</a:t>
            </a:r>
            <a:endParaRPr b="0" i="0" sz="2400" u="none" cap="none" strike="noStrike">
              <a:solidFill>
                <a:srgbClr val="3F3F3F"/>
              </a:solidFill>
              <a:latin typeface="Calibri"/>
              <a:ea typeface="Calibri"/>
              <a:cs typeface="Calibri"/>
              <a:sym typeface="Calibri"/>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7" name="Shape 1087"/>
        <p:cNvGrpSpPr/>
        <p:nvPr/>
      </p:nvGrpSpPr>
      <p:grpSpPr>
        <a:xfrm>
          <a:off x="0" y="0"/>
          <a:ext cx="0" cy="0"/>
          <a:chOff x="0" y="0"/>
          <a:chExt cx="0" cy="0"/>
        </a:xfrm>
      </p:grpSpPr>
      <p:sp>
        <p:nvSpPr>
          <p:cNvPr id="1088" name="Google Shape;1088;g1bc12cbf539_5_35"/>
          <p:cNvSpPr txBox="1"/>
          <p:nvPr/>
        </p:nvSpPr>
        <p:spPr>
          <a:xfrm>
            <a:off x="592950" y="458250"/>
            <a:ext cx="11006100" cy="594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US" sz="2200">
                <a:solidFill>
                  <a:schemeClr val="dk1"/>
                </a:solidFill>
                <a:latin typeface="Calibri"/>
                <a:ea typeface="Calibri"/>
                <a:cs typeface="Calibri"/>
                <a:sym typeface="Calibri"/>
              </a:rPr>
              <a:t>Procurement. </a:t>
            </a:r>
            <a:r>
              <a:rPr lang="en-US" sz="2200">
                <a:solidFill>
                  <a:schemeClr val="dk1"/>
                </a:solidFill>
                <a:latin typeface="Calibri"/>
                <a:ea typeface="Calibri"/>
                <a:cs typeface="Calibri"/>
                <a:sym typeface="Calibri"/>
              </a:rPr>
              <a:t>Procurement, acquiring goods or services from outside the immediate project organization, is often an appropriate response to some types of risk. For example, risks associated with using a particular technology may be mitigated by contracting with an organization that has experience with that technology.</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lang="en-US" sz="2200">
                <a:solidFill>
                  <a:schemeClr val="dk1"/>
                </a:solidFill>
                <a:latin typeface="Calibri"/>
                <a:ea typeface="Calibri"/>
                <a:cs typeface="Calibri"/>
                <a:sym typeface="Calibri"/>
              </a:rPr>
              <a:t>Procurement often involves exchanging one risk for another. For example, mitigating cost risk with a fixed price contract may create schedule risk if the seller is</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lang="en-US" sz="2200">
                <a:solidFill>
                  <a:schemeClr val="dk1"/>
                </a:solidFill>
                <a:latin typeface="Calibri"/>
                <a:ea typeface="Calibri"/>
                <a:cs typeface="Calibri"/>
                <a:sym typeface="Calibri"/>
              </a:rPr>
              <a:t>unable to perform. In similar fashion, trying to transfer all technical risk to the seller may result in an unacceptably high cost proposal.</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b="1" i="1" lang="en-US" sz="2200">
                <a:solidFill>
                  <a:schemeClr val="dk1"/>
                </a:solidFill>
                <a:latin typeface="Calibri"/>
                <a:ea typeface="Calibri"/>
                <a:cs typeface="Calibri"/>
                <a:sym typeface="Calibri"/>
              </a:rPr>
              <a:t>Contingency planning. </a:t>
            </a:r>
            <a:r>
              <a:rPr lang="en-US" sz="2200">
                <a:solidFill>
                  <a:schemeClr val="dk1"/>
                </a:solidFill>
                <a:latin typeface="Calibri"/>
                <a:ea typeface="Calibri"/>
                <a:cs typeface="Calibri"/>
                <a:sym typeface="Calibri"/>
              </a:rPr>
              <a:t>Contingency planning involves defining action steps to be taken if an identified risk event should occur (see also the discussion of workarounds.</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b="1" i="1" lang="en-US" sz="2200">
                <a:solidFill>
                  <a:schemeClr val="dk1"/>
                </a:solidFill>
                <a:latin typeface="Calibri"/>
                <a:ea typeface="Calibri"/>
                <a:cs typeface="Calibri"/>
                <a:sym typeface="Calibri"/>
              </a:rPr>
              <a:t>Alternative strategies. </a:t>
            </a:r>
            <a:r>
              <a:rPr lang="en-US" sz="2200">
                <a:solidFill>
                  <a:schemeClr val="dk1"/>
                </a:solidFill>
                <a:latin typeface="Calibri"/>
                <a:ea typeface="Calibri"/>
                <a:cs typeface="Calibri"/>
                <a:sym typeface="Calibri"/>
              </a:rPr>
              <a:t>Risk events can often be prevented or avoided by changing the planned approach. For example, additional design work may decrease the number of changes which must be handled during the implementation or construction phase. Many application areas have a substantial body of literature on the potential value of various alternative strategies.</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b="1" i="1" lang="en-US" sz="2200">
                <a:solidFill>
                  <a:schemeClr val="dk1"/>
                </a:solidFill>
                <a:latin typeface="Calibri"/>
                <a:ea typeface="Calibri"/>
                <a:cs typeface="Calibri"/>
                <a:sym typeface="Calibri"/>
              </a:rPr>
              <a:t>Insurance. </a:t>
            </a:r>
            <a:r>
              <a:rPr lang="en-US" sz="2200">
                <a:solidFill>
                  <a:schemeClr val="dk1"/>
                </a:solidFill>
                <a:latin typeface="Calibri"/>
                <a:ea typeface="Calibri"/>
                <a:cs typeface="Calibri"/>
                <a:sym typeface="Calibri"/>
              </a:rPr>
              <a:t>Insurance or an insurance-like arrangement such as bonding is often available to deal with some categories of risk. The type of coverage available and</a:t>
            </a:r>
            <a:endParaRPr sz="2200">
              <a:solidFill>
                <a:schemeClr val="dk1"/>
              </a:solidFill>
              <a:latin typeface="Calibri"/>
              <a:ea typeface="Calibri"/>
              <a:cs typeface="Calibri"/>
              <a:sym typeface="Calibri"/>
            </a:endParaRPr>
          </a:p>
          <a:p>
            <a:pPr indent="0" lvl="0" marL="0" rtl="0" algn="l">
              <a:spcBef>
                <a:spcPts val="0"/>
              </a:spcBef>
              <a:spcAft>
                <a:spcPts val="0"/>
              </a:spcAft>
              <a:buNone/>
            </a:pPr>
            <a:r>
              <a:rPr lang="en-US" sz="2200">
                <a:solidFill>
                  <a:schemeClr val="dk1"/>
                </a:solidFill>
                <a:latin typeface="Calibri"/>
                <a:ea typeface="Calibri"/>
                <a:cs typeface="Calibri"/>
                <a:sym typeface="Calibri"/>
              </a:rPr>
              <a:t>the cost of coverage varies by application area.</a:t>
            </a:r>
            <a:endParaRPr sz="2200">
              <a:solidFill>
                <a:schemeClr val="dk1"/>
              </a:solidFill>
              <a:latin typeface="Calibri"/>
              <a:ea typeface="Calibri"/>
              <a:cs typeface="Calibri"/>
              <a:sym typeface="Calibri"/>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pic>
        <p:nvPicPr>
          <p:cNvPr id="1095" name="Google Shape;1095;p9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096" name="Google Shape;1096;p93"/>
          <p:cNvSpPr/>
          <p:nvPr/>
        </p:nvSpPr>
        <p:spPr>
          <a:xfrm>
            <a:off x="4381500" y="286604"/>
            <a:ext cx="6096000" cy="1151084"/>
          </a:xfrm>
          <a:prstGeom prst="rect">
            <a:avLst/>
          </a:prstGeom>
          <a:noFill/>
          <a:ln>
            <a:noFill/>
          </a:ln>
        </p:spPr>
        <p:txBody>
          <a:bodyPr anchorCtr="0" anchor="t" bIns="45700" lIns="91425" spcFirstLastPara="1" rIns="91425" wrap="square" tIns="45700">
            <a:spAutoFit/>
          </a:bodyPr>
          <a:lstStyle/>
          <a:p>
            <a:pPr indent="0" lvl="0" marL="0" marR="0" rtl="0" algn="just">
              <a:lnSpc>
                <a:spcPct val="2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Outputs</a:t>
            </a:r>
            <a:endParaRPr b="0" i="0" sz="1400" u="none" cap="none" strike="noStrike">
              <a:solidFill>
                <a:srgbClr val="000000"/>
              </a:solidFill>
              <a:latin typeface="Arial"/>
              <a:ea typeface="Arial"/>
              <a:cs typeface="Arial"/>
              <a:sym typeface="Arial"/>
            </a:endParaRPr>
          </a:p>
        </p:txBody>
      </p:sp>
      <p:sp>
        <p:nvSpPr>
          <p:cNvPr id="1097" name="Google Shape;1097;p93"/>
          <p:cNvSpPr/>
          <p:nvPr/>
        </p:nvSpPr>
        <p:spPr>
          <a:xfrm>
            <a:off x="552450" y="1905853"/>
            <a:ext cx="10744200" cy="341632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400"/>
              <a:buFont typeface="Arial"/>
              <a:buNone/>
            </a:pPr>
            <a:r>
              <a:rPr b="1" i="1" lang="en-US" sz="2400" u="none" cap="none" strike="noStrike">
                <a:solidFill>
                  <a:schemeClr val="dk1"/>
                </a:solidFill>
                <a:latin typeface="Calibri"/>
                <a:ea typeface="Calibri"/>
                <a:cs typeface="Calibri"/>
                <a:sym typeface="Calibri"/>
              </a:rPr>
              <a:t>Risk management plan. </a:t>
            </a:r>
            <a:r>
              <a:rPr b="0" i="0" lang="en-US" sz="2400" u="none" cap="none" strike="noStrike">
                <a:solidFill>
                  <a:schemeClr val="dk1"/>
                </a:solidFill>
                <a:latin typeface="Calibri"/>
                <a:ea typeface="Calibri"/>
                <a:cs typeface="Calibri"/>
                <a:sym typeface="Calibri"/>
              </a:rPr>
              <a:t>It should document the procedure that will be used to managed risk throughout the project.</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1" i="1" lang="en-US" sz="2400" u="none" cap="none" strike="noStrike">
                <a:solidFill>
                  <a:schemeClr val="dk1"/>
                </a:solidFill>
                <a:latin typeface="Calibri"/>
                <a:ea typeface="Calibri"/>
                <a:cs typeface="Calibri"/>
                <a:sym typeface="Calibri"/>
              </a:rPr>
              <a:t>Inputs to other processes. S</a:t>
            </a:r>
            <a:r>
              <a:rPr b="0" i="0" lang="en-US" sz="2400" u="none" cap="none" strike="noStrike">
                <a:solidFill>
                  <a:schemeClr val="dk1"/>
                </a:solidFill>
                <a:latin typeface="Calibri"/>
                <a:ea typeface="Calibri"/>
                <a:cs typeface="Calibri"/>
                <a:sym typeface="Calibri"/>
              </a:rPr>
              <a:t>uggested alternative strategies, contingency plans, anticipated procurements, and other risk-related outputs must all be feedback.</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1" i="1" lang="en-US" sz="2400" u="none" cap="none" strike="noStrike">
                <a:solidFill>
                  <a:schemeClr val="dk1"/>
                </a:solidFill>
                <a:latin typeface="Calibri"/>
                <a:ea typeface="Calibri"/>
                <a:cs typeface="Calibri"/>
                <a:sym typeface="Calibri"/>
              </a:rPr>
              <a:t>Contingency plans. </a:t>
            </a:r>
            <a:r>
              <a:rPr b="0" i="0" lang="en-US" sz="2400" u="none" cap="none" strike="noStrike">
                <a:solidFill>
                  <a:schemeClr val="dk1"/>
                </a:solidFill>
                <a:latin typeface="Calibri"/>
                <a:ea typeface="Calibri"/>
                <a:cs typeface="Calibri"/>
                <a:sym typeface="Calibri"/>
              </a:rPr>
              <a:t>Contingency plans are pre-defined action steps to be taken if an identified risk event should occur.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1" i="1" lang="en-US" sz="2400" u="none" cap="none" strike="noStrike">
                <a:solidFill>
                  <a:schemeClr val="dk1"/>
                </a:solidFill>
                <a:latin typeface="Calibri"/>
                <a:ea typeface="Calibri"/>
                <a:cs typeface="Calibri"/>
                <a:sym typeface="Calibri"/>
              </a:rPr>
              <a:t>Reserves. </a:t>
            </a:r>
            <a:r>
              <a:rPr b="0" i="0" lang="en-US" sz="2400" u="none" cap="none" strike="noStrike">
                <a:solidFill>
                  <a:schemeClr val="dk1"/>
                </a:solidFill>
                <a:latin typeface="Calibri"/>
                <a:ea typeface="Calibri"/>
                <a:cs typeface="Calibri"/>
                <a:sym typeface="Calibri"/>
              </a:rPr>
              <a:t>A reserve is a provision in the project plan to mitigate cost and/or schedule risk.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Calibri"/>
                <a:ea typeface="Calibri"/>
                <a:cs typeface="Calibri"/>
                <a:sym typeface="Calibri"/>
              </a:rPr>
              <a:t>Contractual agreements. </a:t>
            </a:r>
            <a:r>
              <a:rPr b="0" i="0" lang="en-US" sz="2400" u="none" cap="none" strike="noStrike">
                <a:solidFill>
                  <a:schemeClr val="dk1"/>
                </a:solidFill>
                <a:latin typeface="Calibri"/>
                <a:ea typeface="Calibri"/>
                <a:cs typeface="Calibri"/>
                <a:sym typeface="Calibri"/>
              </a:rPr>
              <a:t>Insurance, services.</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g1bc12cbf539_5_43"/>
          <p:cNvSpPr txBox="1"/>
          <p:nvPr/>
        </p:nvSpPr>
        <p:spPr>
          <a:xfrm>
            <a:off x="592950" y="81150"/>
            <a:ext cx="11006100" cy="669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400"/>
              <a:buFont typeface="Arial"/>
              <a:buNone/>
            </a:pPr>
            <a:r>
              <a:rPr b="1" i="1" lang="en-US" sz="2000">
                <a:solidFill>
                  <a:schemeClr val="dk1"/>
                </a:solidFill>
                <a:latin typeface="Calibri"/>
                <a:ea typeface="Calibri"/>
                <a:cs typeface="Calibri"/>
                <a:sym typeface="Calibri"/>
              </a:rPr>
              <a:t>Risk management plan. </a:t>
            </a:r>
            <a:r>
              <a:rPr lang="en-US" sz="2000">
                <a:solidFill>
                  <a:schemeClr val="dk1"/>
                </a:solidFill>
                <a:latin typeface="Calibri"/>
                <a:ea typeface="Calibri"/>
                <a:cs typeface="Calibri"/>
                <a:sym typeface="Calibri"/>
              </a:rPr>
              <a:t>The risk management plan should document the procedures that will be used to manage risk throughout the project. In addition to documenting the results of the risk identification and risk quantification processes, it should cover who is responsible for managing various areas of risk, how the initial identification and quantification outputs will be maintained, how contingency plans will be implemented, and how reserves will be allocated.</a:t>
            </a:r>
            <a:endParaRPr sz="2000">
              <a:solidFill>
                <a:schemeClr val="dk1"/>
              </a:solidFill>
              <a:latin typeface="Calibri"/>
              <a:ea typeface="Calibri"/>
              <a:cs typeface="Calibri"/>
              <a:sym typeface="Calibri"/>
            </a:endParaRPr>
          </a:p>
          <a:p>
            <a:pPr indent="0" lvl="0" marL="0" rtl="0" algn="l">
              <a:spcBef>
                <a:spcPts val="0"/>
              </a:spcBef>
              <a:spcAft>
                <a:spcPts val="0"/>
              </a:spcAft>
              <a:buNone/>
            </a:pPr>
            <a:r>
              <a:rPr lang="en-US" sz="2000">
                <a:solidFill>
                  <a:schemeClr val="dk1"/>
                </a:solidFill>
                <a:latin typeface="Calibri"/>
                <a:ea typeface="Calibri"/>
                <a:cs typeface="Calibri"/>
                <a:sym typeface="Calibri"/>
              </a:rPr>
              <a:t>A risk management plan may be formal or informal, highly detailed or broadly framed, based on the needs of the project. It is a subsidiary element of the overall</a:t>
            </a:r>
            <a:endParaRPr sz="2000">
              <a:solidFill>
                <a:schemeClr val="dk1"/>
              </a:solidFill>
              <a:latin typeface="Calibri"/>
              <a:ea typeface="Calibri"/>
              <a:cs typeface="Calibri"/>
              <a:sym typeface="Calibri"/>
            </a:endParaRPr>
          </a:p>
          <a:p>
            <a:pPr indent="0" lvl="0" marL="0" rtl="0" algn="l">
              <a:spcBef>
                <a:spcPts val="0"/>
              </a:spcBef>
              <a:spcAft>
                <a:spcPts val="0"/>
              </a:spcAft>
              <a:buNone/>
            </a:pPr>
            <a:r>
              <a:rPr lang="en-US" sz="2000">
                <a:solidFill>
                  <a:schemeClr val="dk1"/>
                </a:solidFill>
                <a:latin typeface="Calibri"/>
                <a:ea typeface="Calibri"/>
                <a:cs typeface="Calibri"/>
                <a:sym typeface="Calibri"/>
              </a:rPr>
              <a:t>project plan.</a:t>
            </a:r>
            <a:endParaRPr sz="2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b="1" i="1" lang="en-US" sz="2000">
                <a:solidFill>
                  <a:schemeClr val="dk1"/>
                </a:solidFill>
                <a:latin typeface="Calibri"/>
                <a:ea typeface="Calibri"/>
                <a:cs typeface="Calibri"/>
                <a:sym typeface="Calibri"/>
              </a:rPr>
              <a:t>Inputs to other processes. </a:t>
            </a:r>
            <a:r>
              <a:rPr lang="en-US" sz="2000">
                <a:solidFill>
                  <a:schemeClr val="dk1"/>
                </a:solidFill>
                <a:latin typeface="Calibri"/>
                <a:ea typeface="Calibri"/>
                <a:cs typeface="Calibri"/>
                <a:sym typeface="Calibri"/>
              </a:rPr>
              <a:t>Selected or suggested alternative strategies, contingency plans, anticipated procurements, and other risk-related outputs must all be fed back into the appropriate processes in the other knowledge areas.</a:t>
            </a:r>
            <a:endParaRPr sz="2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b="1" i="1" lang="en-US" sz="2000">
                <a:solidFill>
                  <a:schemeClr val="dk1"/>
                </a:solidFill>
                <a:latin typeface="Calibri"/>
                <a:ea typeface="Calibri"/>
                <a:cs typeface="Calibri"/>
                <a:sym typeface="Calibri"/>
              </a:rPr>
              <a:t>Contingency plans. </a:t>
            </a:r>
            <a:r>
              <a:rPr lang="en-US" sz="2000">
                <a:solidFill>
                  <a:schemeClr val="dk1"/>
                </a:solidFill>
                <a:latin typeface="Calibri"/>
                <a:ea typeface="Calibri"/>
                <a:cs typeface="Calibri"/>
                <a:sym typeface="Calibri"/>
              </a:rPr>
              <a:t>Contingency plans are pre-defined action steps to be taken if an identified risk event should occur. Contingency plans are generally part of the risk management plan, but they may also be integrated into other parts of the overall project plan (e.g., as part of a scope management plan or quality management plan).</a:t>
            </a:r>
            <a:endParaRPr sz="2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b="1" i="1" lang="en-US" sz="2000">
                <a:solidFill>
                  <a:schemeClr val="dk1"/>
                </a:solidFill>
                <a:latin typeface="Calibri"/>
                <a:ea typeface="Calibri"/>
                <a:cs typeface="Calibri"/>
                <a:sym typeface="Calibri"/>
              </a:rPr>
              <a:t>Reserves. </a:t>
            </a:r>
            <a:r>
              <a:rPr lang="en-US" sz="2000">
                <a:solidFill>
                  <a:schemeClr val="dk1"/>
                </a:solidFill>
                <a:latin typeface="Calibri"/>
                <a:ea typeface="Calibri"/>
                <a:cs typeface="Calibri"/>
                <a:sym typeface="Calibri"/>
              </a:rPr>
              <a:t>A reserve is a provision in the project plan to mitigate cost and/or schedule risk. The term is often used with a modifier (e.g., management reserve, contingency reserve, schedule reserve) to provide further detail on what types of risk are meant to be mitigated. The specific meaning of the modified terms often varies by application area. In addition, use of a reserve, and the definition of what may be included in a reserve, is also application-area-specific.</a:t>
            </a:r>
            <a:endParaRPr sz="2000">
              <a:solidFill>
                <a:schemeClr val="dk1"/>
              </a:solidFill>
              <a:latin typeface="Calibri"/>
              <a:ea typeface="Calibri"/>
              <a:cs typeface="Calibri"/>
              <a:sym typeface="Calibri"/>
            </a:endParaRPr>
          </a:p>
          <a:p>
            <a:pPr indent="0" lvl="0" marL="0" rtl="0" algn="l">
              <a:spcBef>
                <a:spcPts val="0"/>
              </a:spcBef>
              <a:spcAft>
                <a:spcPts val="0"/>
              </a:spcAft>
              <a:buNone/>
            </a:pPr>
            <a:r>
              <a:t/>
            </a:r>
            <a:endParaRPr b="1" i="1" sz="2300">
              <a:solidFill>
                <a:schemeClr val="dk1"/>
              </a:solidFill>
              <a:latin typeface="Calibri"/>
              <a:ea typeface="Calibri"/>
              <a:cs typeface="Calibri"/>
              <a:sym typeface="Calibri"/>
            </a:endParaRP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pic>
        <p:nvPicPr>
          <p:cNvPr id="1110" name="Google Shape;1110;p94"/>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1111" name="Google Shape;1111;p94"/>
          <p:cNvPicPr preferRelativeResize="0"/>
          <p:nvPr/>
        </p:nvPicPr>
        <p:blipFill rotWithShape="1">
          <a:blip r:embed="rId4">
            <a:alphaModFix/>
          </a:blip>
          <a:srcRect b="0" l="0" r="0" t="0"/>
          <a:stretch/>
        </p:blipFill>
        <p:spPr>
          <a:xfrm>
            <a:off x="1709737" y="2115804"/>
            <a:ext cx="8772525" cy="3781425"/>
          </a:xfrm>
          <a:prstGeom prst="rect">
            <a:avLst/>
          </a:prstGeom>
          <a:noFill/>
          <a:ln>
            <a:noFill/>
          </a:ln>
        </p:spPr>
      </p:pic>
      <p:sp>
        <p:nvSpPr>
          <p:cNvPr id="1112" name="Google Shape;1112;p94"/>
          <p:cNvSpPr/>
          <p:nvPr/>
        </p:nvSpPr>
        <p:spPr>
          <a:xfrm>
            <a:off x="3527785" y="506909"/>
            <a:ext cx="4774449"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Risk Response Control</a:t>
            </a:r>
            <a:endParaRPr b="0" i="0" sz="4000" u="none" cap="none" strike="noStrike">
              <a:solidFill>
                <a:schemeClr val="dk1"/>
              </a:solidFill>
              <a:latin typeface="Calibri"/>
              <a:ea typeface="Calibri"/>
              <a:cs typeface="Calibri"/>
              <a:sym typeface="Calibri"/>
            </a:endParaRP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pic>
        <p:nvPicPr>
          <p:cNvPr id="1119" name="Google Shape;1119;p95"/>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120" name="Google Shape;1120;p95"/>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Autofit/>
          </a:bodyPr>
          <a:lstStyle/>
          <a:p>
            <a:pPr indent="0" lvl="0" marL="0" rtl="0" algn="ctr">
              <a:lnSpc>
                <a:spcPct val="85000"/>
              </a:lnSpc>
              <a:spcBef>
                <a:spcPts val="0"/>
              </a:spcBef>
              <a:spcAft>
                <a:spcPts val="0"/>
              </a:spcAft>
              <a:buClr>
                <a:srgbClr val="3F3F3F"/>
              </a:buClr>
              <a:buSzPts val="4000"/>
              <a:buFont typeface="Calibri"/>
              <a:buNone/>
            </a:pPr>
            <a:r>
              <a:rPr b="1" lang="en-US" sz="4000"/>
              <a:t>Inputs</a:t>
            </a:r>
            <a:endParaRPr b="1" sz="4000"/>
          </a:p>
        </p:txBody>
      </p:sp>
      <p:sp>
        <p:nvSpPr>
          <p:cNvPr id="1121" name="Google Shape;1121;p95"/>
          <p:cNvSpPr txBox="1"/>
          <p:nvPr/>
        </p:nvSpPr>
        <p:spPr>
          <a:xfrm>
            <a:off x="829869" y="2944780"/>
            <a:ext cx="9530080" cy="968440"/>
          </a:xfrm>
          <a:prstGeom prst="rect">
            <a:avLst/>
          </a:prstGeom>
          <a:noFill/>
          <a:ln>
            <a:noFill/>
          </a:ln>
        </p:spPr>
        <p:txBody>
          <a:bodyPr anchorCtr="0" anchor="b" bIns="45700" lIns="91425" spcFirstLastPara="1" rIns="91425" wrap="square" tIns="45700">
            <a:noAutofit/>
          </a:bodyPr>
          <a:lstStyle/>
          <a:p>
            <a:pPr indent="-571500" lvl="0" marL="571500" marR="0" rtl="0" algn="l">
              <a:lnSpc>
                <a:spcPct val="200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Risk management plan</a:t>
            </a:r>
            <a:endParaRPr b="0" i="0" sz="1400" u="none" cap="none" strike="noStrike">
              <a:solidFill>
                <a:srgbClr val="000000"/>
              </a:solidFill>
              <a:latin typeface="Arial"/>
              <a:ea typeface="Arial"/>
              <a:cs typeface="Arial"/>
              <a:sym typeface="Arial"/>
            </a:endParaRPr>
          </a:p>
          <a:p>
            <a:pPr indent="-571500" lvl="0" marL="571500" marR="0" rtl="0" algn="l">
              <a:lnSpc>
                <a:spcPct val="200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Actual risk events</a:t>
            </a:r>
            <a:endParaRPr b="0" i="0" sz="1400" u="none" cap="none" strike="noStrike">
              <a:solidFill>
                <a:srgbClr val="000000"/>
              </a:solidFill>
              <a:latin typeface="Arial"/>
              <a:ea typeface="Arial"/>
              <a:cs typeface="Arial"/>
              <a:sym typeface="Arial"/>
            </a:endParaRPr>
          </a:p>
          <a:p>
            <a:pPr indent="-571500" lvl="0" marL="571500" marR="0" rtl="0" algn="l">
              <a:lnSpc>
                <a:spcPct val="200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Additional risk identification</a:t>
            </a:r>
            <a:endParaRPr b="0" i="0" sz="2400" u="none" cap="none" strike="noStrike">
              <a:solidFill>
                <a:srgbClr val="3F3F3F"/>
              </a:solidFill>
              <a:latin typeface="Calibri"/>
              <a:ea typeface="Calibri"/>
              <a:cs typeface="Calibri"/>
              <a:sym typeface="Calibri"/>
            </a:endParaRPr>
          </a:p>
        </p:txBody>
      </p:sp>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 name="Shape 1127"/>
        <p:cNvGrpSpPr/>
        <p:nvPr/>
      </p:nvGrpSpPr>
      <p:grpSpPr>
        <a:xfrm>
          <a:off x="0" y="0"/>
          <a:ext cx="0" cy="0"/>
          <a:chOff x="0" y="0"/>
          <a:chExt cx="0" cy="0"/>
        </a:xfrm>
      </p:grpSpPr>
      <p:pic>
        <p:nvPicPr>
          <p:cNvPr id="1128" name="Google Shape;1128;p96"/>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129" name="Google Shape;1129;p96"/>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Autofit/>
          </a:bodyPr>
          <a:lstStyle/>
          <a:p>
            <a:pPr indent="0" lvl="0" marL="0" rtl="0" algn="ctr">
              <a:lnSpc>
                <a:spcPct val="85000"/>
              </a:lnSpc>
              <a:spcBef>
                <a:spcPts val="0"/>
              </a:spcBef>
              <a:spcAft>
                <a:spcPts val="0"/>
              </a:spcAft>
              <a:buClr>
                <a:srgbClr val="3F3F3F"/>
              </a:buClr>
              <a:buSzPts val="4000"/>
              <a:buFont typeface="Calibri"/>
              <a:buNone/>
            </a:pPr>
            <a:r>
              <a:rPr b="1" lang="en-US" sz="4000"/>
              <a:t>Tools &amp; Techniques</a:t>
            </a:r>
            <a:endParaRPr b="1" sz="4000"/>
          </a:p>
        </p:txBody>
      </p:sp>
      <p:sp>
        <p:nvSpPr>
          <p:cNvPr id="1130" name="Google Shape;1130;p96"/>
          <p:cNvSpPr txBox="1"/>
          <p:nvPr/>
        </p:nvSpPr>
        <p:spPr>
          <a:xfrm>
            <a:off x="696518" y="2092324"/>
            <a:ext cx="10771581" cy="2955926"/>
          </a:xfrm>
          <a:prstGeom prst="rect">
            <a:avLst/>
          </a:prstGeom>
          <a:noFill/>
          <a:ln>
            <a:noFill/>
          </a:ln>
        </p:spPr>
        <p:txBody>
          <a:bodyPr anchorCtr="0" anchor="b" bIns="45700" lIns="91425" spcFirstLastPara="1" rIns="91425" wrap="square" tIns="45700">
            <a:noAutofit/>
          </a:bodyPr>
          <a:lstStyle/>
          <a:p>
            <a:pPr indent="-342900" lvl="0" marL="342900" marR="0" rtl="0" algn="just">
              <a:lnSpc>
                <a:spcPct val="150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Workarounds: Workarounds are unplanned responses to negative risk events means the responses was not defined in advanced of the risk event occurring.</a:t>
            </a:r>
            <a:endParaRPr b="0" i="0" sz="1400" u="none" cap="none" strike="noStrike">
              <a:solidFill>
                <a:srgbClr val="000000"/>
              </a:solidFill>
              <a:latin typeface="Arial"/>
              <a:ea typeface="Arial"/>
              <a:cs typeface="Arial"/>
              <a:sym typeface="Arial"/>
            </a:endParaRPr>
          </a:p>
          <a:p>
            <a:pPr indent="-342900" lvl="0" marL="342900" marR="0" rtl="0" algn="just">
              <a:lnSpc>
                <a:spcPct val="150000"/>
              </a:lnSpc>
              <a:spcBef>
                <a:spcPts val="0"/>
              </a:spcBef>
              <a:spcAft>
                <a:spcPts val="0"/>
              </a:spcAft>
              <a:buClr>
                <a:srgbClr val="3F3F3F"/>
              </a:buClr>
              <a:buSzPts val="2400"/>
              <a:buFont typeface="Arial"/>
              <a:buChar char="•"/>
            </a:pPr>
            <a:r>
              <a:rPr b="0" i="0" lang="en-US" sz="2400" u="none" cap="none" strike="noStrike">
                <a:solidFill>
                  <a:srgbClr val="3F3F3F"/>
                </a:solidFill>
                <a:latin typeface="Calibri"/>
                <a:ea typeface="Calibri"/>
                <a:cs typeface="Calibri"/>
                <a:sym typeface="Calibri"/>
              </a:rPr>
              <a:t>Additional risk response development: If the effect is grater than expected, the planned responses may not be adequate and it will be necessary to repeat the response development process and perhaps the risk quantification process as well.</a:t>
            </a:r>
            <a:endParaRPr b="0" i="0" sz="2400" u="none" cap="none" strike="noStrike">
              <a:solidFill>
                <a:srgbClr val="3F3F3F"/>
              </a:solidFill>
              <a:latin typeface="Calibri"/>
              <a:ea typeface="Calibri"/>
              <a:cs typeface="Calibri"/>
              <a:sym typeface="Calibri"/>
            </a:endParaRPr>
          </a:p>
        </p:txBody>
      </p:sp>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6" name="Shape 1136"/>
        <p:cNvGrpSpPr/>
        <p:nvPr/>
      </p:nvGrpSpPr>
      <p:grpSpPr>
        <a:xfrm>
          <a:off x="0" y="0"/>
          <a:ext cx="0" cy="0"/>
          <a:chOff x="0" y="0"/>
          <a:chExt cx="0" cy="0"/>
        </a:xfrm>
      </p:grpSpPr>
      <p:pic>
        <p:nvPicPr>
          <p:cNvPr id="1137" name="Google Shape;1137;p97"/>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138" name="Google Shape;1138;p97"/>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Autofit/>
          </a:bodyPr>
          <a:lstStyle/>
          <a:p>
            <a:pPr indent="0" lvl="0" marL="0" rtl="0" algn="ctr">
              <a:lnSpc>
                <a:spcPct val="85000"/>
              </a:lnSpc>
              <a:spcBef>
                <a:spcPts val="0"/>
              </a:spcBef>
              <a:spcAft>
                <a:spcPts val="0"/>
              </a:spcAft>
              <a:buClr>
                <a:srgbClr val="3F3F3F"/>
              </a:buClr>
              <a:buSzPts val="4000"/>
              <a:buFont typeface="Calibri"/>
              <a:buNone/>
            </a:pPr>
            <a:r>
              <a:rPr lang="en-US" sz="4000"/>
              <a:t>Outputs</a:t>
            </a:r>
            <a:endParaRPr sz="4000"/>
          </a:p>
        </p:txBody>
      </p:sp>
      <p:sp>
        <p:nvSpPr>
          <p:cNvPr id="1139" name="Google Shape;1139;p97"/>
          <p:cNvSpPr txBox="1"/>
          <p:nvPr/>
        </p:nvSpPr>
        <p:spPr>
          <a:xfrm>
            <a:off x="829875" y="2151716"/>
            <a:ext cx="9530100" cy="3895200"/>
          </a:xfrm>
          <a:prstGeom prst="rect">
            <a:avLst/>
          </a:prstGeom>
          <a:noFill/>
          <a:ln>
            <a:noFill/>
          </a:ln>
        </p:spPr>
        <p:txBody>
          <a:bodyPr anchorCtr="0" anchor="b" bIns="45700" lIns="91425" spcFirstLastPara="1" rIns="91425" wrap="square" tIns="45700">
            <a:noAutofit/>
          </a:bodyPr>
          <a:lstStyle/>
          <a:p>
            <a:pPr indent="-577850" lvl="0" marL="571500" marR="0" rtl="0" algn="l">
              <a:lnSpc>
                <a:spcPct val="150000"/>
              </a:lnSpc>
              <a:spcBef>
                <a:spcPts val="0"/>
              </a:spcBef>
              <a:spcAft>
                <a:spcPts val="0"/>
              </a:spcAft>
              <a:buClr>
                <a:srgbClr val="3F3F3F"/>
              </a:buClr>
              <a:buSzPts val="2500"/>
              <a:buFont typeface="Arial"/>
              <a:buChar char="•"/>
            </a:pPr>
            <a:r>
              <a:rPr b="0" i="0" lang="en-US" sz="2500" u="none" cap="none" strike="noStrike">
                <a:solidFill>
                  <a:srgbClr val="3F3F3F"/>
                </a:solidFill>
                <a:latin typeface="Calibri"/>
                <a:ea typeface="Calibri"/>
                <a:cs typeface="Calibri"/>
                <a:sym typeface="Calibri"/>
              </a:rPr>
              <a:t>Corrective action</a:t>
            </a:r>
            <a:endParaRPr b="0" i="0" sz="2500" u="none" cap="none" strike="noStrike">
              <a:solidFill>
                <a:srgbClr val="000000"/>
              </a:solidFill>
              <a:latin typeface="Arial"/>
              <a:ea typeface="Arial"/>
              <a:cs typeface="Arial"/>
              <a:sym typeface="Arial"/>
            </a:endParaRPr>
          </a:p>
          <a:p>
            <a:pPr indent="-577850" lvl="0" marL="571500" marR="0" rtl="0" algn="l">
              <a:lnSpc>
                <a:spcPct val="150000"/>
              </a:lnSpc>
              <a:spcBef>
                <a:spcPts val="0"/>
              </a:spcBef>
              <a:spcAft>
                <a:spcPts val="0"/>
              </a:spcAft>
              <a:buClr>
                <a:srgbClr val="3F3F3F"/>
              </a:buClr>
              <a:buSzPts val="2500"/>
              <a:buFont typeface="Arial"/>
              <a:buChar char="•"/>
            </a:pPr>
            <a:r>
              <a:rPr b="0" i="0" lang="en-US" sz="2500" u="none" cap="none" strike="noStrike">
                <a:solidFill>
                  <a:srgbClr val="3F3F3F"/>
                </a:solidFill>
                <a:latin typeface="Calibri"/>
                <a:ea typeface="Calibri"/>
                <a:cs typeface="Calibri"/>
                <a:sym typeface="Calibri"/>
              </a:rPr>
              <a:t>Updates to risk management plan</a:t>
            </a:r>
            <a:endParaRPr b="0" i="0" sz="2500" u="none" cap="none" strike="noStrike">
              <a:solidFill>
                <a:srgbClr val="3F3F3F"/>
              </a:solidFill>
              <a:latin typeface="Calibri"/>
              <a:ea typeface="Calibri"/>
              <a:cs typeface="Calibri"/>
              <a:sym typeface="Calibri"/>
            </a:endParaRPr>
          </a:p>
          <a:p>
            <a:pPr indent="0" lvl="0" marL="0" rtl="0" algn="l">
              <a:spcBef>
                <a:spcPts val="0"/>
              </a:spcBef>
              <a:spcAft>
                <a:spcPts val="0"/>
              </a:spcAft>
              <a:buNone/>
            </a:pPr>
            <a:r>
              <a:rPr b="1" i="1" lang="en-US" sz="2500">
                <a:solidFill>
                  <a:schemeClr val="dk1"/>
                </a:solidFill>
                <a:latin typeface="Calibri"/>
                <a:ea typeface="Calibri"/>
                <a:cs typeface="Calibri"/>
                <a:sym typeface="Calibri"/>
              </a:rPr>
              <a:t>Corrective action. </a:t>
            </a:r>
            <a:r>
              <a:rPr lang="en-US" sz="2500">
                <a:solidFill>
                  <a:schemeClr val="dk1"/>
                </a:solidFill>
                <a:latin typeface="Calibri"/>
                <a:ea typeface="Calibri"/>
                <a:cs typeface="Calibri"/>
                <a:sym typeface="Calibri"/>
              </a:rPr>
              <a:t>Corrective action consists primarily of performing the planned risk response (e.g., implementing contingency plans or workarounds).</a:t>
            </a:r>
            <a:endParaRPr sz="2500">
              <a:solidFill>
                <a:schemeClr val="dk1"/>
              </a:solidFill>
              <a:latin typeface="Calibri"/>
              <a:ea typeface="Calibri"/>
              <a:cs typeface="Calibri"/>
              <a:sym typeface="Calibri"/>
            </a:endParaRPr>
          </a:p>
          <a:p>
            <a:pPr indent="0" lvl="0" marL="0" rtl="0" algn="l">
              <a:spcBef>
                <a:spcPts val="0"/>
              </a:spcBef>
              <a:spcAft>
                <a:spcPts val="0"/>
              </a:spcAft>
              <a:buNone/>
            </a:pPr>
            <a:r>
              <a:rPr b="1" i="1" lang="en-US" sz="2500">
                <a:solidFill>
                  <a:schemeClr val="dk1"/>
                </a:solidFill>
                <a:latin typeface="Calibri"/>
                <a:ea typeface="Calibri"/>
                <a:cs typeface="Calibri"/>
                <a:sym typeface="Calibri"/>
              </a:rPr>
              <a:t>Updates to risk management plan. </a:t>
            </a:r>
            <a:r>
              <a:rPr lang="en-US" sz="2500">
                <a:solidFill>
                  <a:schemeClr val="dk1"/>
                </a:solidFill>
                <a:latin typeface="Calibri"/>
                <a:ea typeface="Calibri"/>
                <a:cs typeface="Calibri"/>
                <a:sym typeface="Calibri"/>
              </a:rPr>
              <a:t>As anticipated risk events occur or fail to occur, and as actual risk event effects are evaluated, estimates of probabilities and value, as well as other aspects of the risk management plan, should be updated</a:t>
            </a:r>
            <a:endParaRPr sz="2500">
              <a:solidFill>
                <a:schemeClr val="dk1"/>
              </a:solidFill>
              <a:latin typeface="Calibri"/>
              <a:ea typeface="Calibri"/>
              <a:cs typeface="Calibri"/>
              <a:sym typeface="Calibri"/>
            </a:endParaRPr>
          </a:p>
          <a:p>
            <a:pPr indent="0" lvl="0" marL="0" marR="0" rtl="0" algn="l">
              <a:lnSpc>
                <a:spcPct val="150000"/>
              </a:lnSpc>
              <a:spcBef>
                <a:spcPts val="0"/>
              </a:spcBef>
              <a:spcAft>
                <a:spcPts val="0"/>
              </a:spcAft>
              <a:buNone/>
            </a:pPr>
            <a:r>
              <a:t/>
            </a:r>
            <a:endParaRPr sz="2400">
              <a:solidFill>
                <a:srgbClr val="3F3F3F"/>
              </a:solidFill>
              <a:latin typeface="Calibri"/>
              <a:ea typeface="Calibri"/>
              <a:cs typeface="Calibri"/>
              <a:sym typeface="Calibri"/>
            </a:endParaRP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5" name="Shape 1145"/>
        <p:cNvGrpSpPr/>
        <p:nvPr/>
      </p:nvGrpSpPr>
      <p:grpSpPr>
        <a:xfrm>
          <a:off x="0" y="0"/>
          <a:ext cx="0" cy="0"/>
          <a:chOff x="0" y="0"/>
          <a:chExt cx="0" cy="0"/>
        </a:xfrm>
      </p:grpSpPr>
      <p:pic>
        <p:nvPicPr>
          <p:cNvPr id="1146" name="Google Shape;1146;p14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147" name="Google Shape;1147;p141"/>
          <p:cNvSpPr txBox="1"/>
          <p:nvPr>
            <p:ph type="title"/>
          </p:nvPr>
        </p:nvSpPr>
        <p:spPr>
          <a:xfrm>
            <a:off x="1330960" y="466660"/>
            <a:ext cx="9530080" cy="968440"/>
          </a:xfrm>
          <a:prstGeom prst="rect">
            <a:avLst/>
          </a:prstGeom>
          <a:noFill/>
          <a:ln>
            <a:noFill/>
          </a:ln>
        </p:spPr>
        <p:txBody>
          <a:bodyPr anchorCtr="0" anchor="b" bIns="45700" lIns="91425" spcFirstLastPara="1" rIns="91425" wrap="square" tIns="45700">
            <a:noAutofit/>
          </a:bodyPr>
          <a:lstStyle/>
          <a:p>
            <a:pPr indent="0" lvl="0" marL="0" rtl="0" algn="ctr">
              <a:lnSpc>
                <a:spcPct val="85000"/>
              </a:lnSpc>
              <a:spcBef>
                <a:spcPts val="0"/>
              </a:spcBef>
              <a:spcAft>
                <a:spcPts val="0"/>
              </a:spcAft>
              <a:buClr>
                <a:srgbClr val="3F3F3F"/>
              </a:buClr>
              <a:buSzPts val="4000"/>
              <a:buFont typeface="Calibri"/>
              <a:buNone/>
            </a:pPr>
            <a:r>
              <a:rPr b="1" lang="en-US" sz="4000"/>
              <a:t>Gantt Chart</a:t>
            </a:r>
            <a:r>
              <a:rPr lang="en-US" sz="4000"/>
              <a:t> </a:t>
            </a:r>
            <a:endParaRPr/>
          </a:p>
        </p:txBody>
      </p:sp>
      <p:sp>
        <p:nvSpPr>
          <p:cNvPr id="1148" name="Google Shape;1148;p141"/>
          <p:cNvSpPr/>
          <p:nvPr/>
        </p:nvSpPr>
        <p:spPr>
          <a:xfrm>
            <a:off x="675860" y="2160249"/>
            <a:ext cx="10614992" cy="1015663"/>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Calibri"/>
                <a:ea typeface="Calibri"/>
                <a:cs typeface="Calibri"/>
                <a:sym typeface="Calibri"/>
              </a:rPr>
              <a:t>Gantt charts</a:t>
            </a:r>
            <a:r>
              <a:rPr b="0" i="0" lang="en-US" sz="2000" u="none" cap="none" strike="noStrike">
                <a:solidFill>
                  <a:schemeClr val="dk1"/>
                </a:solidFill>
                <a:latin typeface="Calibri"/>
                <a:ea typeface="Calibri"/>
                <a:cs typeface="Calibri"/>
                <a:sym typeface="Calibri"/>
              </a:rPr>
              <a:t> are </a:t>
            </a:r>
            <a:r>
              <a:rPr b="1" i="0" lang="en-US" sz="2000" u="none" cap="none" strike="noStrike">
                <a:solidFill>
                  <a:schemeClr val="dk1"/>
                </a:solidFill>
                <a:latin typeface="Calibri"/>
                <a:ea typeface="Calibri"/>
                <a:cs typeface="Calibri"/>
                <a:sym typeface="Calibri"/>
              </a:rPr>
              <a:t>useful</a:t>
            </a:r>
            <a:r>
              <a:rPr b="0" i="0" lang="en-US" sz="2000" u="none" cap="none" strike="noStrike">
                <a:solidFill>
                  <a:schemeClr val="dk1"/>
                </a:solidFill>
                <a:latin typeface="Calibri"/>
                <a:ea typeface="Calibri"/>
                <a:cs typeface="Calibri"/>
                <a:sym typeface="Calibri"/>
              </a:rPr>
              <a:t> for planning and scheduling projects. They help you assess how long a project should take, determine the resources needed, and plan the order in which you'll complete tasks. They're also </a:t>
            </a:r>
            <a:r>
              <a:rPr b="1" i="0" lang="en-US" sz="2000" u="none" cap="none" strike="noStrike">
                <a:solidFill>
                  <a:schemeClr val="dk1"/>
                </a:solidFill>
                <a:latin typeface="Calibri"/>
                <a:ea typeface="Calibri"/>
                <a:cs typeface="Calibri"/>
                <a:sym typeface="Calibri"/>
              </a:rPr>
              <a:t>helpful</a:t>
            </a:r>
            <a:r>
              <a:rPr b="0" i="0" lang="en-US" sz="2000" u="none" cap="none" strike="noStrike">
                <a:solidFill>
                  <a:schemeClr val="dk1"/>
                </a:solidFill>
                <a:latin typeface="Calibri"/>
                <a:ea typeface="Calibri"/>
                <a:cs typeface="Calibri"/>
                <a:sym typeface="Calibri"/>
              </a:rPr>
              <a:t> for managing the dependencies between tasks.</a:t>
            </a:r>
            <a:endParaRPr b="0" i="0" sz="2000" u="none" cap="none" strike="noStrike">
              <a:solidFill>
                <a:schemeClr val="dk1"/>
              </a:solidFill>
              <a:latin typeface="Calibri"/>
              <a:ea typeface="Calibri"/>
              <a:cs typeface="Calibri"/>
              <a:sym typeface="Calibri"/>
            </a:endParaRPr>
          </a:p>
        </p:txBody>
      </p:sp>
      <p:sp>
        <p:nvSpPr>
          <p:cNvPr id="1149" name="Google Shape;1149;p141"/>
          <p:cNvSpPr/>
          <p:nvPr/>
        </p:nvSpPr>
        <p:spPr>
          <a:xfrm>
            <a:off x="781877" y="3407680"/>
            <a:ext cx="10508975" cy="2246769"/>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alibri"/>
                <a:ea typeface="Calibri"/>
                <a:cs typeface="Calibri"/>
                <a:sym typeface="Calibri"/>
              </a:rPr>
              <a:t>A </a:t>
            </a:r>
            <a:r>
              <a:rPr b="1" i="0" lang="en-US" sz="2000" u="none" cap="none" strike="noStrike">
                <a:solidFill>
                  <a:schemeClr val="dk1"/>
                </a:solidFill>
                <a:latin typeface="Calibri"/>
                <a:ea typeface="Calibri"/>
                <a:cs typeface="Calibri"/>
                <a:sym typeface="Calibri"/>
              </a:rPr>
              <a:t>Gantt Chart</a:t>
            </a:r>
            <a:r>
              <a:rPr b="0" i="0" lang="en-US" sz="2000" u="none" cap="none" strike="noStrike">
                <a:solidFill>
                  <a:schemeClr val="dk1"/>
                </a:solidFill>
                <a:latin typeface="Calibri"/>
                <a:ea typeface="Calibri"/>
                <a:cs typeface="Calibri"/>
                <a:sym typeface="Calibri"/>
              </a:rPr>
              <a:t> is a timeline that is used as a project management tool to illustrate how the project will run. You can view individual tasks, their durations and the sequencing of these tasks. View the overall timeline of the project and the expected completion date.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alibri"/>
                <a:ea typeface="Calibri"/>
                <a:cs typeface="Calibri"/>
                <a:sym typeface="Calibri"/>
              </a:rPr>
              <a:t>A </a:t>
            </a:r>
            <a:r>
              <a:rPr b="1" i="0" lang="en-US" sz="2000" u="none" cap="none" strike="noStrike">
                <a:solidFill>
                  <a:schemeClr val="dk1"/>
                </a:solidFill>
                <a:latin typeface="Calibri"/>
                <a:ea typeface="Calibri"/>
                <a:cs typeface="Calibri"/>
                <a:sym typeface="Calibri"/>
              </a:rPr>
              <a:t>Gantt Chart</a:t>
            </a:r>
            <a:r>
              <a:rPr b="0" i="0" lang="en-US" sz="2000" u="none" cap="none" strike="noStrike">
                <a:solidFill>
                  <a:schemeClr val="dk1"/>
                </a:solidFill>
                <a:latin typeface="Calibri"/>
                <a:ea typeface="Calibri"/>
                <a:cs typeface="Calibri"/>
                <a:sym typeface="Calibri"/>
              </a:rPr>
              <a:t> is a horizontal bar </a:t>
            </a:r>
            <a:r>
              <a:rPr b="1" i="0" lang="en-US" sz="2000" u="none" cap="none" strike="noStrike">
                <a:solidFill>
                  <a:schemeClr val="dk1"/>
                </a:solidFill>
                <a:latin typeface="Calibri"/>
                <a:ea typeface="Calibri"/>
                <a:cs typeface="Calibri"/>
                <a:sym typeface="Calibri"/>
              </a:rPr>
              <a:t>chart</a:t>
            </a:r>
            <a:r>
              <a:rPr b="0" i="0" lang="en-US" sz="2000" u="none" cap="none" strike="noStrike">
                <a:solidFill>
                  <a:schemeClr val="dk1"/>
                </a:solidFill>
                <a:latin typeface="Calibri"/>
                <a:ea typeface="Calibri"/>
                <a:cs typeface="Calibri"/>
                <a:sym typeface="Calibri"/>
              </a:rPr>
              <a:t> that visually represents a project plan over time. Modern </a:t>
            </a:r>
            <a:r>
              <a:rPr b="1" i="0" lang="en-US" sz="2000" u="none" cap="none" strike="noStrike">
                <a:solidFill>
                  <a:schemeClr val="dk1"/>
                </a:solidFill>
                <a:latin typeface="Calibri"/>
                <a:ea typeface="Calibri"/>
                <a:cs typeface="Calibri"/>
                <a:sym typeface="Calibri"/>
              </a:rPr>
              <a:t>gantt charts</a:t>
            </a:r>
            <a:r>
              <a:rPr b="0" i="0" lang="en-US" sz="2000" u="none" cap="none" strike="noStrike">
                <a:solidFill>
                  <a:schemeClr val="dk1"/>
                </a:solidFill>
                <a:latin typeface="Calibri"/>
                <a:ea typeface="Calibri"/>
                <a:cs typeface="Calibri"/>
                <a:sym typeface="Calibri"/>
              </a:rPr>
              <a:t> typically show you the status of—as well as who's responsible for—each task in the project. </a:t>
            </a:r>
            <a:r>
              <a:rPr b="1" i="0" lang="en-US" sz="2000" u="none" cap="none" strike="noStrike">
                <a:solidFill>
                  <a:schemeClr val="dk1"/>
                </a:solidFill>
                <a:latin typeface="Calibri"/>
                <a:ea typeface="Calibri"/>
                <a:cs typeface="Calibri"/>
                <a:sym typeface="Calibri"/>
              </a:rPr>
              <a:t>Gantt charts</a:t>
            </a:r>
            <a:r>
              <a:rPr b="0" i="0" lang="en-US" sz="2000" u="none" cap="none" strike="noStrike">
                <a:solidFill>
                  <a:schemeClr val="dk1"/>
                </a:solidFill>
                <a:latin typeface="Calibri"/>
                <a:ea typeface="Calibri"/>
                <a:cs typeface="Calibri"/>
                <a:sym typeface="Calibri"/>
              </a:rPr>
              <a:t> contain the following </a:t>
            </a:r>
            <a:r>
              <a:rPr b="1" i="0" lang="en-US" sz="2000" u="none" cap="none" strike="noStrike">
                <a:solidFill>
                  <a:schemeClr val="dk1"/>
                </a:solidFill>
                <a:latin typeface="Calibri"/>
                <a:ea typeface="Calibri"/>
                <a:cs typeface="Calibri"/>
                <a:sym typeface="Calibri"/>
              </a:rPr>
              <a:t>features</a:t>
            </a:r>
            <a:r>
              <a:rPr b="0" i="0" lang="en-US" sz="2000" u="none" cap="none" strike="noStrike">
                <a:solidFill>
                  <a:schemeClr val="dk1"/>
                </a:solidFill>
                <a:latin typeface="Calibri"/>
                <a:ea typeface="Calibri"/>
                <a:cs typeface="Calibri"/>
                <a:sym typeface="Calibri"/>
              </a:rPr>
              <a:t>: Start and end dates for tasks</a:t>
            </a:r>
            <a:endParaRPr b="0" i="0" sz="2000" u="none" cap="none" strike="noStrike">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2"/>
          <p:cNvSpPr txBox="1"/>
          <p:nvPr>
            <p:ph type="title"/>
          </p:nvPr>
        </p:nvSpPr>
        <p:spPr>
          <a:xfrm>
            <a:off x="3873501" y="918370"/>
            <a:ext cx="8000999" cy="917575"/>
          </a:xfrm>
          <a:prstGeom prst="rect">
            <a:avLst/>
          </a:prstGeom>
          <a:noFill/>
          <a:ln>
            <a:noFill/>
          </a:ln>
        </p:spPr>
        <p:txBody>
          <a:bodyPr anchorCtr="0" anchor="b" bIns="45700" lIns="91425" spcFirstLastPara="1" rIns="91425" wrap="square" tIns="45700">
            <a:normAutofit fontScale="90000"/>
          </a:bodyPr>
          <a:lstStyle/>
          <a:p>
            <a:pPr indent="0" lvl="0" marL="0" rtl="0" algn="l">
              <a:lnSpc>
                <a:spcPct val="85000"/>
              </a:lnSpc>
              <a:spcBef>
                <a:spcPts val="0"/>
              </a:spcBef>
              <a:spcAft>
                <a:spcPts val="0"/>
              </a:spcAft>
              <a:buClr>
                <a:srgbClr val="3F3F3F"/>
              </a:buClr>
              <a:buSzPct val="100000"/>
              <a:buFont typeface="Calibri"/>
              <a:buNone/>
            </a:pPr>
            <a:r>
              <a:rPr lang="en-US"/>
              <a:t>A $2 billion air traffic control System Failed due to insufficient computer memory</a:t>
            </a:r>
            <a:endParaRPr/>
          </a:p>
        </p:txBody>
      </p:sp>
      <p:sp>
        <p:nvSpPr>
          <p:cNvPr id="195" name="Google Shape;195;p12"/>
          <p:cNvSpPr txBox="1"/>
          <p:nvPr>
            <p:ph idx="1" type="body"/>
          </p:nvPr>
        </p:nvSpPr>
        <p:spPr>
          <a:xfrm>
            <a:off x="1155701" y="2313782"/>
            <a:ext cx="10718799" cy="4495800"/>
          </a:xfrm>
          <a:prstGeom prst="rect">
            <a:avLst/>
          </a:prstGeom>
          <a:noFill/>
          <a:ln>
            <a:noFill/>
          </a:ln>
        </p:spPr>
        <p:txBody>
          <a:bodyPr anchorCtr="0" anchor="t" bIns="45700" lIns="0" spcFirstLastPara="1" rIns="0" wrap="square" tIns="45700">
            <a:normAutofit/>
          </a:bodyPr>
          <a:lstStyle/>
          <a:p>
            <a:pPr indent="-114300" lvl="0" marL="91440" rtl="0" algn="l">
              <a:lnSpc>
                <a:spcPct val="90000"/>
              </a:lnSpc>
              <a:spcBef>
                <a:spcPts val="0"/>
              </a:spcBef>
              <a:spcAft>
                <a:spcPts val="0"/>
              </a:spcAft>
              <a:buSzPts val="1800"/>
              <a:buChar char=" "/>
            </a:pPr>
            <a:r>
              <a:rPr lang="en-US" sz="1800"/>
              <a:t>On April 30, 2014, hundreds of LAX flights were delayed or canceled because all computers in the airport crashed due to a bug in the En Route Automation Modernization (ERAM) system.</a:t>
            </a:r>
            <a:endParaRPr/>
          </a:p>
          <a:p>
            <a:pPr indent="-114300" lvl="0" marL="91440" rtl="0" algn="l">
              <a:lnSpc>
                <a:spcPct val="90000"/>
              </a:lnSpc>
              <a:spcBef>
                <a:spcPts val="1400"/>
              </a:spcBef>
              <a:spcAft>
                <a:spcPts val="0"/>
              </a:spcAft>
              <a:buSzPts val="1800"/>
              <a:buChar char=" "/>
            </a:pPr>
            <a:r>
              <a:rPr lang="en-US" sz="1800"/>
              <a:t>The system failure was sparked due to a U-2 spy plane that was flying through the region. </a:t>
            </a:r>
            <a:endParaRPr sz="1800"/>
          </a:p>
          <a:p>
            <a:pPr indent="-114300" lvl="0" marL="91440" rtl="0" algn="l">
              <a:lnSpc>
                <a:spcPct val="90000"/>
              </a:lnSpc>
              <a:spcBef>
                <a:spcPts val="1400"/>
              </a:spcBef>
              <a:spcAft>
                <a:spcPts val="0"/>
              </a:spcAft>
              <a:buSzPts val="1800"/>
              <a:buChar char=" "/>
            </a:pPr>
            <a:r>
              <a:rPr lang="en-US" sz="1800"/>
              <a:t>The $2.4 billion system, made by Lockheed Martin Corp, cycled off and on trying to fix the error, which was due to a lack of altitude information in the airplane’s flight plan.</a:t>
            </a:r>
            <a:endParaRPr/>
          </a:p>
          <a:p>
            <a:pPr indent="-114300" lvl="0" marL="91440" rtl="0" algn="l">
              <a:lnSpc>
                <a:spcPct val="90000"/>
              </a:lnSpc>
              <a:spcBef>
                <a:spcPts val="1400"/>
              </a:spcBef>
              <a:spcAft>
                <a:spcPts val="0"/>
              </a:spcAft>
              <a:buSzPts val="1800"/>
              <a:buChar char=" "/>
            </a:pPr>
            <a:r>
              <a:rPr lang="en-US" sz="1800"/>
              <a:t>After an air traffic controller entered an estimated altitude of the plane, the system calculated all possible flight paths to ensure that it was not on a crash course with other planes. </a:t>
            </a:r>
            <a:endParaRPr sz="1800"/>
          </a:p>
          <a:p>
            <a:pPr indent="-114300" lvl="0" marL="91440" rtl="0" algn="l">
              <a:lnSpc>
                <a:spcPct val="90000"/>
              </a:lnSpc>
              <a:spcBef>
                <a:spcPts val="1400"/>
              </a:spcBef>
              <a:spcAft>
                <a:spcPts val="0"/>
              </a:spcAft>
              <a:buSzPts val="1800"/>
              <a:buChar char=" "/>
            </a:pPr>
            <a:r>
              <a:rPr lang="en-US" sz="1800"/>
              <a:t>However, that process caused the system to fall short in memory and shut down every other flight processing function. Fortunately, no injuries or accidents were reported.</a:t>
            </a:r>
            <a:endParaRPr/>
          </a:p>
          <a:p>
            <a:pPr indent="-114300" lvl="0" marL="91440" rtl="0" algn="l">
              <a:lnSpc>
                <a:spcPct val="90000"/>
              </a:lnSpc>
              <a:spcBef>
                <a:spcPts val="1400"/>
              </a:spcBef>
              <a:spcAft>
                <a:spcPts val="0"/>
              </a:spcAft>
              <a:buSzPts val="1800"/>
              <a:buChar char=" "/>
            </a:pPr>
            <a:r>
              <a:rPr lang="en-US" sz="1800"/>
              <a:t>The ERAM system failed because it limits how much data each plane can send. Most planes have simple flight plans, so they do not exceed that limit. However, the U-2 operating that day had a complex flight plan that brought it close to the system’s limit.</a:t>
            </a:r>
            <a:endParaRPr/>
          </a:p>
          <a:p>
            <a:pPr indent="0" lvl="0" marL="91440" rtl="0" algn="l">
              <a:lnSpc>
                <a:spcPct val="90000"/>
              </a:lnSpc>
              <a:spcBef>
                <a:spcPts val="1400"/>
              </a:spcBef>
              <a:spcAft>
                <a:spcPts val="0"/>
              </a:spcAft>
              <a:buSzPts val="1800"/>
              <a:buNone/>
            </a:pPr>
            <a:r>
              <a:t/>
            </a:r>
            <a:endParaRPr sz="1800"/>
          </a:p>
        </p:txBody>
      </p:sp>
      <p:pic>
        <p:nvPicPr>
          <p:cNvPr id="196" name="Google Shape;196;p12"/>
          <p:cNvPicPr preferRelativeResize="0"/>
          <p:nvPr/>
        </p:nvPicPr>
        <p:blipFill rotWithShape="1">
          <a:blip r:embed="rId3">
            <a:alphaModFix/>
          </a:blip>
          <a:srcRect b="0" l="0" r="0" t="0"/>
          <a:stretch/>
        </p:blipFill>
        <p:spPr>
          <a:xfrm>
            <a:off x="0" y="40482"/>
            <a:ext cx="3352800" cy="2235200"/>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pic>
        <p:nvPicPr>
          <p:cNvPr id="1156" name="Google Shape;1156;p14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1157" name="Google Shape;1157;p142"/>
          <p:cNvSpPr txBox="1"/>
          <p:nvPr/>
        </p:nvSpPr>
        <p:spPr>
          <a:xfrm>
            <a:off x="1610856" y="0"/>
            <a:ext cx="9530080" cy="968440"/>
          </a:xfrm>
          <a:prstGeom prst="rect">
            <a:avLst/>
          </a:prstGeom>
          <a:noFill/>
          <a:ln>
            <a:noFill/>
          </a:ln>
        </p:spPr>
        <p:txBody>
          <a:bodyPr anchorCtr="0" anchor="b" bIns="45700" lIns="91425" spcFirstLastPara="1" rIns="91425" wrap="square" tIns="45700">
            <a:noAutofit/>
          </a:bodyPr>
          <a:lstStyle/>
          <a:p>
            <a:pPr indent="0" lvl="0" marL="0" marR="0" rtl="0" algn="ctr">
              <a:lnSpc>
                <a:spcPct val="85000"/>
              </a:lnSpc>
              <a:spcBef>
                <a:spcPts val="0"/>
              </a:spcBef>
              <a:spcAft>
                <a:spcPts val="0"/>
              </a:spcAft>
              <a:buClr>
                <a:srgbClr val="3F3F3F"/>
              </a:buClr>
              <a:buSzPts val="4000"/>
              <a:buFont typeface="Calibri"/>
              <a:buNone/>
            </a:pPr>
            <a:r>
              <a:rPr b="1" i="0" lang="en-US" sz="4000" u="none" cap="none" strike="noStrike">
                <a:solidFill>
                  <a:srgbClr val="3F3F3F"/>
                </a:solidFill>
                <a:latin typeface="Calibri"/>
                <a:ea typeface="Calibri"/>
                <a:cs typeface="Calibri"/>
                <a:sym typeface="Calibri"/>
              </a:rPr>
              <a:t>Gantt Chart</a:t>
            </a:r>
            <a:r>
              <a:rPr b="0" i="0" lang="en-US" sz="4000" u="none" cap="none" strike="noStrike">
                <a:solidFill>
                  <a:srgbClr val="3F3F3F"/>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pic>
        <p:nvPicPr>
          <p:cNvPr id="1158" name="Google Shape;1158;p142"/>
          <p:cNvPicPr preferRelativeResize="0"/>
          <p:nvPr/>
        </p:nvPicPr>
        <p:blipFill rotWithShape="1">
          <a:blip r:embed="rId4">
            <a:alphaModFix/>
          </a:blip>
          <a:srcRect b="0" l="0" r="0" t="0"/>
          <a:stretch/>
        </p:blipFill>
        <p:spPr>
          <a:xfrm>
            <a:off x="2076202" y="1178615"/>
            <a:ext cx="8039595" cy="4943889"/>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2" name="Shape 1162"/>
        <p:cNvGrpSpPr/>
        <p:nvPr/>
      </p:nvGrpSpPr>
      <p:grpSpPr>
        <a:xfrm>
          <a:off x="0" y="0"/>
          <a:ext cx="0" cy="0"/>
          <a:chOff x="0" y="0"/>
          <a:chExt cx="0" cy="0"/>
        </a:xfrm>
      </p:grpSpPr>
      <p:sp>
        <p:nvSpPr>
          <p:cNvPr id="1163" name="Google Shape;1163;p14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References</a:t>
            </a:r>
            <a:endParaRPr/>
          </a:p>
        </p:txBody>
      </p:sp>
      <p:sp>
        <p:nvSpPr>
          <p:cNvPr id="1164" name="Google Shape;1164;p143"/>
          <p:cNvSpPr txBox="1"/>
          <p:nvPr>
            <p:ph idx="1" type="body"/>
          </p:nvPr>
        </p:nvSpPr>
        <p:spPr>
          <a:xfrm>
            <a:off x="397566" y="1845734"/>
            <a:ext cx="10983198" cy="4023360"/>
          </a:xfrm>
          <a:prstGeom prst="rect">
            <a:avLst/>
          </a:prstGeom>
          <a:noFill/>
          <a:ln>
            <a:noFill/>
          </a:ln>
        </p:spPr>
        <p:txBody>
          <a:bodyPr anchorCtr="0" anchor="t" bIns="45700" lIns="0" spcFirstLastPara="1" rIns="0" wrap="square" tIns="45700">
            <a:normAutofit fontScale="92500" lnSpcReduction="10000"/>
          </a:bodyPr>
          <a:lstStyle/>
          <a:p>
            <a:pPr indent="-117475" lvl="0" marL="91440" rtl="0" algn="l">
              <a:lnSpc>
                <a:spcPct val="90000"/>
              </a:lnSpc>
              <a:spcBef>
                <a:spcPts val="0"/>
              </a:spcBef>
              <a:spcAft>
                <a:spcPts val="0"/>
              </a:spcAft>
              <a:buSzPct val="100000"/>
              <a:buChar char=" "/>
            </a:pPr>
            <a:r>
              <a:rPr lang="en-US"/>
              <a:t>[1] </a:t>
            </a:r>
            <a:r>
              <a:rPr lang="en-US" u="sng">
                <a:solidFill>
                  <a:schemeClr val="hlink"/>
                </a:solidFill>
                <a:hlinkClick r:id="rId3"/>
              </a:rPr>
              <a:t>https://www.simplilearn.com/project-and-process-metrics-article</a:t>
            </a:r>
            <a:endParaRPr/>
          </a:p>
          <a:p>
            <a:pPr indent="-117475" lvl="0" marL="91440" rtl="0" algn="l">
              <a:lnSpc>
                <a:spcPct val="90000"/>
              </a:lnSpc>
              <a:spcBef>
                <a:spcPts val="1400"/>
              </a:spcBef>
              <a:spcAft>
                <a:spcPts val="0"/>
              </a:spcAft>
              <a:buSzPct val="100000"/>
              <a:buChar char=" "/>
            </a:pPr>
            <a:r>
              <a:rPr lang="en-US"/>
              <a:t>[2] </a:t>
            </a:r>
            <a:r>
              <a:rPr lang="en-US">
                <a:solidFill>
                  <a:srgbClr val="498DF1"/>
                </a:solidFill>
              </a:rPr>
              <a:t>https://www.youtube.com/watch?v=mx3DejbTnSQ </a:t>
            </a:r>
            <a:endParaRPr/>
          </a:p>
          <a:p>
            <a:pPr indent="-117475" lvl="0" marL="91440" rtl="0" algn="just">
              <a:lnSpc>
                <a:spcPct val="100000"/>
              </a:lnSpc>
              <a:spcBef>
                <a:spcPts val="1400"/>
              </a:spcBef>
              <a:spcAft>
                <a:spcPts val="0"/>
              </a:spcAft>
              <a:buSzPct val="100000"/>
              <a:buChar char=" "/>
            </a:pPr>
            <a:r>
              <a:rPr lang="en-US">
                <a:solidFill>
                  <a:srgbClr val="498DF1"/>
                </a:solidFill>
              </a:rPr>
              <a:t>[3] </a:t>
            </a:r>
            <a:r>
              <a:rPr lang="en-US" u="sng">
                <a:solidFill>
                  <a:srgbClr val="498DF1"/>
                </a:solidFill>
                <a:hlinkClick r:id="rId4">
                  <a:extLst>
                    <a:ext uri="{A12FA001-AC4F-418D-AE19-62706E023703}">
                      <ahyp:hlinkClr val="tx"/>
                    </a:ext>
                  </a:extLst>
                </a:hlinkClick>
              </a:rPr>
              <a:t>https://online.visual-paradigm.com/tutorials/swot-analysis-tutorial/</a:t>
            </a:r>
            <a:endParaRPr>
              <a:solidFill>
                <a:srgbClr val="498DF1"/>
              </a:solidFill>
            </a:endParaRPr>
          </a:p>
          <a:p>
            <a:pPr indent="-117475" lvl="0" marL="91440" rtl="0" algn="just">
              <a:lnSpc>
                <a:spcPct val="100000"/>
              </a:lnSpc>
              <a:spcBef>
                <a:spcPts val="1400"/>
              </a:spcBef>
              <a:spcAft>
                <a:spcPts val="0"/>
              </a:spcAft>
              <a:buSzPct val="100000"/>
              <a:buChar char=" "/>
            </a:pPr>
            <a:r>
              <a:rPr lang="en-US">
                <a:solidFill>
                  <a:srgbClr val="498DF1"/>
                </a:solidFill>
              </a:rPr>
              <a:t>[4] </a:t>
            </a:r>
            <a:r>
              <a:rPr lang="en-US" u="sng">
                <a:solidFill>
                  <a:srgbClr val="498DF1"/>
                </a:solidFill>
                <a:hlinkClick r:id="rId5">
                  <a:extLst>
                    <a:ext uri="{A12FA001-AC4F-418D-AE19-62706E023703}">
                      <ahyp:hlinkClr val="tx"/>
                    </a:ext>
                  </a:extLst>
                </a:hlinkClick>
              </a:rPr>
              <a:t>https://webcache.googleusercontent.com/search?q=cache:YZXp7NA4mocJ:https://www8.cs.umu.se/kurser/TDBB12/HT05/Lectures/PVKHT05project%2520management.ppt+&amp;cd=10&amp;hl=en&amp;ct=clnk&amp;gl=in</a:t>
            </a:r>
            <a:endParaRPr>
              <a:solidFill>
                <a:srgbClr val="498DF1"/>
              </a:solidFill>
            </a:endParaRPr>
          </a:p>
          <a:p>
            <a:pPr indent="-117475" lvl="0" marL="91440" rtl="0" algn="just">
              <a:lnSpc>
                <a:spcPct val="100000"/>
              </a:lnSpc>
              <a:spcBef>
                <a:spcPts val="1400"/>
              </a:spcBef>
              <a:spcAft>
                <a:spcPts val="0"/>
              </a:spcAft>
              <a:buSzPct val="100000"/>
              <a:buChar char=" "/>
            </a:pPr>
            <a:r>
              <a:rPr lang="en-US">
                <a:solidFill>
                  <a:srgbClr val="498DF1"/>
                </a:solidFill>
              </a:rPr>
              <a:t>[5]https://webcache.googleusercontent.com/search?q=cache:J-emu92YVAQJ:https://www.softwareresearch.net/fileadmin/src/docs/teaching/SS06/PM/PMBOK11.PDF+&amp;cd=9&amp;hl=en&amp;ct=clnk&amp;gl=in</a:t>
            </a:r>
            <a:endParaRPr/>
          </a:p>
          <a:p>
            <a:pPr indent="-117475" lvl="0" marL="91440" rtl="0" algn="just">
              <a:lnSpc>
                <a:spcPct val="100000"/>
              </a:lnSpc>
              <a:spcBef>
                <a:spcPts val="1400"/>
              </a:spcBef>
              <a:spcAft>
                <a:spcPts val="0"/>
              </a:spcAft>
              <a:buSzPct val="100000"/>
              <a:buChar char=" "/>
            </a:pPr>
            <a:r>
              <a:rPr lang="en-US">
                <a:solidFill>
                  <a:srgbClr val="498DF1"/>
                </a:solidFill>
              </a:rPr>
              <a:t>[6] </a:t>
            </a:r>
            <a:r>
              <a:rPr lang="en-US" u="sng">
                <a:solidFill>
                  <a:srgbClr val="498DF1"/>
                </a:solidFill>
                <a:hlinkClick r:id="rId6">
                  <a:extLst>
                    <a:ext uri="{A12FA001-AC4F-418D-AE19-62706E023703}">
                      <ahyp:hlinkClr val="tx"/>
                    </a:ext>
                  </a:extLst>
                </a:hlinkClick>
              </a:rPr>
              <a:t>https://en.wikipedia.org/wiki/Source_lines_of_code</a:t>
            </a:r>
            <a:endParaRPr>
              <a:solidFill>
                <a:srgbClr val="498DF1"/>
              </a:solidFill>
            </a:endParaRPr>
          </a:p>
          <a:p>
            <a:pPr indent="-117475" lvl="0" marL="91440" rtl="0" algn="just">
              <a:lnSpc>
                <a:spcPct val="100000"/>
              </a:lnSpc>
              <a:spcBef>
                <a:spcPts val="1400"/>
              </a:spcBef>
              <a:spcAft>
                <a:spcPts val="0"/>
              </a:spcAft>
              <a:buSzPct val="100000"/>
              <a:buChar char=" "/>
            </a:pPr>
            <a:r>
              <a:rPr lang="en-US">
                <a:solidFill>
                  <a:srgbClr val="498DF1"/>
                </a:solidFill>
              </a:rPr>
              <a:t>[7] https://www.slideshare.net/nagendraamatya/applied-research-methodology-lecture-1-10496165</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8" name="Shape 1168"/>
        <p:cNvGrpSpPr/>
        <p:nvPr/>
      </p:nvGrpSpPr>
      <p:grpSpPr>
        <a:xfrm>
          <a:off x="0" y="0"/>
          <a:ext cx="0" cy="0"/>
          <a:chOff x="0" y="0"/>
          <a:chExt cx="0" cy="0"/>
        </a:xfrm>
      </p:grpSpPr>
      <p:sp>
        <p:nvSpPr>
          <p:cNvPr id="1169" name="Google Shape;1169;p144"/>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t/>
            </a:r>
            <a:endParaRPr/>
          </a:p>
        </p:txBody>
      </p:sp>
      <p:pic>
        <p:nvPicPr>
          <p:cNvPr id="1170" name="Google Shape;1170;p144"/>
          <p:cNvPicPr preferRelativeResize="0"/>
          <p:nvPr/>
        </p:nvPicPr>
        <p:blipFill rotWithShape="1">
          <a:blip r:embed="rId3">
            <a:alphaModFix/>
          </a:blip>
          <a:srcRect b="0" l="0" r="0" t="0"/>
          <a:stretch/>
        </p:blipFill>
        <p:spPr>
          <a:xfrm>
            <a:off x="746296" y="2541955"/>
            <a:ext cx="10699407" cy="177409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3"/>
          <p:cNvSpPr txBox="1"/>
          <p:nvPr>
            <p:ph type="title"/>
          </p:nvPr>
        </p:nvSpPr>
        <p:spPr>
          <a:xfrm>
            <a:off x="1464668" y="2715905"/>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400"/>
              <a:buFont typeface="Calibri"/>
              <a:buNone/>
            </a:pPr>
            <a:r>
              <a:rPr b="1" lang="en-US" sz="4400"/>
              <a:t>Project Management Principles</a:t>
            </a:r>
            <a:endParaRPr sz="4400">
              <a:latin typeface="Calibri"/>
              <a:ea typeface="Calibri"/>
              <a:cs typeface="Calibri"/>
              <a:sym typeface="Calibri"/>
            </a:endParaRPr>
          </a:p>
        </p:txBody>
      </p:sp>
      <p:pic>
        <p:nvPicPr>
          <p:cNvPr id="204" name="Google Shape;204;p1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4"/>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400"/>
              <a:buFont typeface="Calibri"/>
              <a:buNone/>
            </a:pPr>
            <a:r>
              <a:rPr b="1" lang="en-US" sz="4400"/>
              <a:t>5 Project Management Principles</a:t>
            </a:r>
            <a:endParaRPr sz="4400">
              <a:latin typeface="Calibri"/>
              <a:ea typeface="Calibri"/>
              <a:cs typeface="Calibri"/>
              <a:sym typeface="Calibri"/>
            </a:endParaRPr>
          </a:p>
        </p:txBody>
      </p:sp>
      <p:sp>
        <p:nvSpPr>
          <p:cNvPr id="212" name="Google Shape;212;p14"/>
          <p:cNvSpPr txBox="1"/>
          <p:nvPr>
            <p:ph idx="1" type="body"/>
          </p:nvPr>
        </p:nvSpPr>
        <p:spPr>
          <a:xfrm>
            <a:off x="675249" y="1867682"/>
            <a:ext cx="11169748" cy="3748194"/>
          </a:xfrm>
          <a:prstGeom prst="rect">
            <a:avLst/>
          </a:prstGeom>
          <a:noFill/>
          <a:ln>
            <a:noFill/>
          </a:ln>
        </p:spPr>
        <p:txBody>
          <a:bodyPr anchorCtr="0" anchor="t" bIns="45700" lIns="0" spcFirstLastPara="1" rIns="0" wrap="square" tIns="45700">
            <a:normAutofit/>
          </a:bodyPr>
          <a:lstStyle/>
          <a:p>
            <a:pPr indent="-457200" lvl="0" marL="457200" rtl="0" algn="l">
              <a:lnSpc>
                <a:spcPct val="90000"/>
              </a:lnSpc>
              <a:spcBef>
                <a:spcPts val="0"/>
              </a:spcBef>
              <a:spcAft>
                <a:spcPts val="0"/>
              </a:spcAft>
              <a:buSzPts val="2400"/>
              <a:buFont typeface="Calibri"/>
              <a:buAutoNum type="arabicPeriod"/>
            </a:pPr>
            <a:r>
              <a:rPr lang="en-US" sz="2400"/>
              <a:t>Address important questions at the beginning of the project</a:t>
            </a:r>
            <a:endParaRPr/>
          </a:p>
          <a:p>
            <a:pPr indent="-457200" lvl="0" marL="457200" rtl="0" algn="l">
              <a:lnSpc>
                <a:spcPct val="90000"/>
              </a:lnSpc>
              <a:spcBef>
                <a:spcPts val="1400"/>
              </a:spcBef>
              <a:spcAft>
                <a:spcPts val="0"/>
              </a:spcAft>
              <a:buSzPts val="2400"/>
              <a:buFont typeface="Calibri"/>
              <a:buAutoNum type="arabicPeriod"/>
            </a:pPr>
            <a:r>
              <a:rPr lang="en-US" sz="2400"/>
              <a:t>Sketch out a scope and goals for your project</a:t>
            </a:r>
            <a:endParaRPr/>
          </a:p>
          <a:p>
            <a:pPr indent="-457200" lvl="0" marL="457200" rtl="0" algn="l">
              <a:lnSpc>
                <a:spcPct val="90000"/>
              </a:lnSpc>
              <a:spcBef>
                <a:spcPts val="1400"/>
              </a:spcBef>
              <a:spcAft>
                <a:spcPts val="0"/>
              </a:spcAft>
              <a:buSzPts val="2400"/>
              <a:buFont typeface="Calibri"/>
              <a:buAutoNum type="arabicPeriod"/>
            </a:pPr>
            <a:r>
              <a:rPr lang="en-US" sz="2400"/>
              <a:t>Communicate roles, expectations, and objectives to the team</a:t>
            </a:r>
            <a:endParaRPr/>
          </a:p>
          <a:p>
            <a:pPr indent="-457200" lvl="0" marL="457200" rtl="0" algn="l">
              <a:lnSpc>
                <a:spcPct val="90000"/>
              </a:lnSpc>
              <a:spcBef>
                <a:spcPts val="1400"/>
              </a:spcBef>
              <a:spcAft>
                <a:spcPts val="0"/>
              </a:spcAft>
              <a:buSzPts val="2400"/>
              <a:buFont typeface="Calibri"/>
              <a:buAutoNum type="arabicPeriod"/>
            </a:pPr>
            <a:r>
              <a:rPr lang="en-US" sz="2400"/>
              <a:t>Monitor progress and identify roadblocks</a:t>
            </a:r>
            <a:endParaRPr/>
          </a:p>
          <a:p>
            <a:pPr indent="-457200" lvl="0" marL="457200" rtl="0" algn="l">
              <a:lnSpc>
                <a:spcPct val="90000"/>
              </a:lnSpc>
              <a:spcBef>
                <a:spcPts val="1400"/>
              </a:spcBef>
              <a:spcAft>
                <a:spcPts val="0"/>
              </a:spcAft>
              <a:buSzPts val="2400"/>
              <a:buFont typeface="Calibri"/>
              <a:buAutoNum type="arabicPeriod"/>
            </a:pPr>
            <a:r>
              <a:rPr lang="en-US" sz="2400"/>
              <a:t>Make sure all deliverables have been met and finalize the project</a:t>
            </a:r>
            <a:endParaRPr/>
          </a:p>
          <a:p>
            <a:pPr indent="-304800" lvl="0" marL="457200" rtl="0" algn="l">
              <a:lnSpc>
                <a:spcPct val="90000"/>
              </a:lnSpc>
              <a:spcBef>
                <a:spcPts val="1400"/>
              </a:spcBef>
              <a:spcAft>
                <a:spcPts val="0"/>
              </a:spcAft>
              <a:buSzPts val="2400"/>
              <a:buFont typeface="Calibri"/>
              <a:buNone/>
            </a:pPr>
            <a:r>
              <a:t/>
            </a:r>
            <a:endParaRPr sz="2400"/>
          </a:p>
        </p:txBody>
      </p:sp>
      <p:pic>
        <p:nvPicPr>
          <p:cNvPr id="213" name="Google Shape;213;p14"/>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5"/>
          <p:cNvSpPr txBox="1"/>
          <p:nvPr>
            <p:ph type="title"/>
          </p:nvPr>
        </p:nvSpPr>
        <p:spPr>
          <a:xfrm>
            <a:off x="1600200" y="286604"/>
            <a:ext cx="9530080" cy="96844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85000"/>
              </a:lnSpc>
              <a:spcBef>
                <a:spcPts val="0"/>
              </a:spcBef>
              <a:spcAft>
                <a:spcPts val="0"/>
              </a:spcAft>
              <a:buClr>
                <a:srgbClr val="3F3F3F"/>
              </a:buClr>
              <a:buSzPct val="100000"/>
              <a:buFont typeface="Calibri"/>
              <a:buNone/>
            </a:pPr>
            <a:r>
              <a:rPr lang="en-US" sz="4000">
                <a:latin typeface="Calibri"/>
                <a:ea typeface="Calibri"/>
                <a:cs typeface="Calibri"/>
                <a:sym typeface="Calibri"/>
              </a:rPr>
              <a:t>Project Management Principles</a:t>
            </a:r>
            <a:br>
              <a:rPr lang="en-US" sz="4000">
                <a:latin typeface="Calibri"/>
                <a:ea typeface="Calibri"/>
                <a:cs typeface="Calibri"/>
                <a:sym typeface="Calibri"/>
              </a:rPr>
            </a:br>
            <a:endParaRPr sz="4000">
              <a:latin typeface="Calibri"/>
              <a:ea typeface="Calibri"/>
              <a:cs typeface="Calibri"/>
              <a:sym typeface="Calibri"/>
            </a:endParaRPr>
          </a:p>
        </p:txBody>
      </p:sp>
      <p:pic>
        <p:nvPicPr>
          <p:cNvPr id="221" name="Google Shape;221;p15"/>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grpSp>
        <p:nvGrpSpPr>
          <p:cNvPr id="222" name="Google Shape;222;p15"/>
          <p:cNvGrpSpPr/>
          <p:nvPr/>
        </p:nvGrpSpPr>
        <p:grpSpPr>
          <a:xfrm>
            <a:off x="1464668" y="790136"/>
            <a:ext cx="10447931" cy="5460008"/>
            <a:chOff x="0" y="2736"/>
            <a:chExt cx="10447931" cy="5460008"/>
          </a:xfrm>
        </p:grpSpPr>
        <p:sp>
          <p:nvSpPr>
            <p:cNvPr id="223" name="Google Shape;223;p15"/>
            <p:cNvSpPr/>
            <p:nvPr/>
          </p:nvSpPr>
          <p:spPr>
            <a:xfrm rot="5400000">
              <a:off x="6694148" y="-2827545"/>
              <a:ext cx="820889" cy="6686676"/>
            </a:xfrm>
            <a:prstGeom prst="round2SameRect">
              <a:avLst>
                <a:gd fmla="val 16667" name="adj1"/>
                <a:gd fmla="val 0" name="adj2"/>
              </a:avLst>
            </a:prstGeom>
            <a:solidFill>
              <a:srgbClr val="CED2E2">
                <a:alpha val="89019"/>
              </a:srgbClr>
            </a:solidFill>
            <a:ln cap="flat" cmpd="sng" w="15875">
              <a:solidFill>
                <a:srgbClr val="CED2E2">
                  <a:alpha val="89019"/>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5"/>
            <p:cNvSpPr txBox="1"/>
            <p:nvPr/>
          </p:nvSpPr>
          <p:spPr>
            <a:xfrm>
              <a:off x="3761255" y="145420"/>
              <a:ext cx="6646604" cy="740745"/>
            </a:xfrm>
            <a:prstGeom prst="rect">
              <a:avLst/>
            </a:prstGeom>
            <a:noFill/>
            <a:ln>
              <a:noFill/>
            </a:ln>
          </p:spPr>
          <p:txBody>
            <a:bodyPr anchorCtr="0" anchor="ctr" bIns="123825" lIns="247650" spcFirstLastPara="1" rIns="247650" wrap="square" tIns="123825">
              <a:noAutofit/>
            </a:bodyPr>
            <a:lstStyle/>
            <a:p>
              <a:pPr indent="-114300" lvl="1" marL="114300" marR="0" rtl="0" algn="l">
                <a:lnSpc>
                  <a:spcPct val="90000"/>
                </a:lnSpc>
                <a:spcBef>
                  <a:spcPts val="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Should this project happen and how will it help the company?</a:t>
              </a:r>
              <a:endParaRPr b="0" i="0" sz="1400" u="none" cap="none" strike="noStrike">
                <a:solidFill>
                  <a:schemeClr val="dk1"/>
                </a:solidFill>
                <a:latin typeface="Calibri"/>
                <a:ea typeface="Calibri"/>
                <a:cs typeface="Calibri"/>
                <a:sym typeface="Calibri"/>
              </a:endParaRPr>
            </a:p>
            <a:p>
              <a:pPr indent="-114300" lvl="1" marL="114300" marR="0" rtl="0" algn="l">
                <a:lnSpc>
                  <a:spcPct val="90000"/>
                </a:lnSpc>
                <a:spcBef>
                  <a:spcPts val="21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Can the company benefit from this project at this time?</a:t>
              </a:r>
              <a:endParaRPr b="0" i="0" sz="1400" u="none" cap="none" strike="noStrike">
                <a:solidFill>
                  <a:srgbClr val="000000"/>
                </a:solidFill>
                <a:latin typeface="Arial"/>
                <a:ea typeface="Arial"/>
                <a:cs typeface="Arial"/>
                <a:sym typeface="Arial"/>
              </a:endParaRPr>
            </a:p>
            <a:p>
              <a:pPr indent="-114300" lvl="1" marL="114300" marR="0" rtl="0" algn="l">
                <a:lnSpc>
                  <a:spcPct val="90000"/>
                </a:lnSpc>
                <a:spcBef>
                  <a:spcPts val="21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What problem is this project solving?</a:t>
              </a:r>
              <a:endParaRPr b="0" i="0" sz="1400" u="none" cap="none" strike="noStrike">
                <a:solidFill>
                  <a:srgbClr val="000000"/>
                </a:solidFill>
                <a:latin typeface="Arial"/>
                <a:ea typeface="Arial"/>
                <a:cs typeface="Arial"/>
                <a:sym typeface="Arial"/>
              </a:endParaRPr>
            </a:p>
          </p:txBody>
        </p:sp>
        <p:sp>
          <p:nvSpPr>
            <p:cNvPr id="225" name="Google Shape;225;p15"/>
            <p:cNvSpPr/>
            <p:nvPr/>
          </p:nvSpPr>
          <p:spPr>
            <a:xfrm>
              <a:off x="0" y="2736"/>
              <a:ext cx="3761255" cy="1026112"/>
            </a:xfrm>
            <a:prstGeom prst="roundRect">
              <a:avLst>
                <a:gd fmla="val 16667" name="adj"/>
              </a:avLst>
            </a:prstGeom>
            <a:solidFill>
              <a:schemeClr val="accent1"/>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15"/>
            <p:cNvSpPr txBox="1"/>
            <p:nvPr/>
          </p:nvSpPr>
          <p:spPr>
            <a:xfrm>
              <a:off x="50091" y="52827"/>
              <a:ext cx="3661073" cy="925930"/>
            </a:xfrm>
            <a:prstGeom prst="rect">
              <a:avLst/>
            </a:prstGeom>
            <a:no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Clr>
                  <a:srgbClr val="000000"/>
                </a:buClr>
                <a:buSzPts val="2000"/>
                <a:buFont typeface="Arial"/>
                <a:buNone/>
              </a:pPr>
              <a:r>
                <a:rPr b="0" i="0" lang="en-US" sz="2000" u="none" cap="none" strike="noStrike">
                  <a:solidFill>
                    <a:schemeClr val="lt1"/>
                  </a:solidFill>
                  <a:latin typeface="Calibri"/>
                  <a:ea typeface="Calibri"/>
                  <a:cs typeface="Calibri"/>
                  <a:sym typeface="Calibri"/>
                </a:rPr>
                <a:t>Address important questions at the beginning of the project</a:t>
              </a:r>
              <a:endParaRPr b="0" i="0" sz="1400" u="none" cap="none" strike="noStrike">
                <a:solidFill>
                  <a:srgbClr val="000000"/>
                </a:solidFill>
                <a:latin typeface="Arial"/>
                <a:ea typeface="Arial"/>
                <a:cs typeface="Arial"/>
                <a:sym typeface="Arial"/>
              </a:endParaRPr>
            </a:p>
          </p:txBody>
        </p:sp>
        <p:sp>
          <p:nvSpPr>
            <p:cNvPr id="227" name="Google Shape;227;p15"/>
            <p:cNvSpPr/>
            <p:nvPr/>
          </p:nvSpPr>
          <p:spPr>
            <a:xfrm rot="5400000">
              <a:off x="6545620" y="-1711553"/>
              <a:ext cx="1090207" cy="6673622"/>
            </a:xfrm>
            <a:prstGeom prst="round2SameRect">
              <a:avLst>
                <a:gd fmla="val 16667" name="adj1"/>
                <a:gd fmla="val 0" name="adj2"/>
              </a:avLst>
            </a:prstGeom>
            <a:solidFill>
              <a:srgbClr val="CED2E2">
                <a:alpha val="89019"/>
              </a:srgbClr>
            </a:solidFill>
            <a:ln cap="flat" cmpd="sng" w="15875">
              <a:solidFill>
                <a:srgbClr val="CED2E2">
                  <a:alpha val="89019"/>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5"/>
            <p:cNvSpPr txBox="1"/>
            <p:nvPr/>
          </p:nvSpPr>
          <p:spPr>
            <a:xfrm>
              <a:off x="3753913" y="1133374"/>
              <a:ext cx="6620402" cy="983767"/>
            </a:xfrm>
            <a:prstGeom prst="rect">
              <a:avLst/>
            </a:prstGeom>
            <a:noFill/>
            <a:ln>
              <a:noFill/>
            </a:ln>
          </p:spPr>
          <p:txBody>
            <a:bodyPr anchorCtr="0" anchor="ctr" bIns="123825" lIns="247650" spcFirstLastPara="1" rIns="247650" wrap="square" tIns="123825">
              <a:noAutofit/>
            </a:bodyPr>
            <a:lstStyle/>
            <a:p>
              <a:pPr indent="-114300" lvl="1" marL="114300" marR="0" rtl="0" algn="l">
                <a:lnSpc>
                  <a:spcPct val="90000"/>
                </a:lnSpc>
                <a:spcBef>
                  <a:spcPts val="0"/>
                </a:spcBef>
                <a:spcAft>
                  <a:spcPts val="0"/>
                </a:spcAft>
                <a:buClr>
                  <a:srgbClr val="C00000"/>
                </a:buClr>
                <a:buSzPts val="1400"/>
                <a:buFont typeface="Calibri"/>
                <a:buChar char="•"/>
              </a:pPr>
              <a:r>
                <a:rPr b="0" i="0" lang="en-US" sz="1400" u="none" cap="none" strike="noStrike">
                  <a:solidFill>
                    <a:srgbClr val="C00000"/>
                  </a:solidFill>
                  <a:latin typeface="Calibri"/>
                  <a:ea typeface="Calibri"/>
                  <a:cs typeface="Calibri"/>
                  <a:sym typeface="Calibri"/>
                </a:rPr>
                <a:t>What is this project’s main goal and deliverables needed to reach that goal?</a:t>
              </a:r>
              <a:endParaRPr b="0" i="0" sz="1400" u="none" cap="none" strike="noStrike">
                <a:solidFill>
                  <a:srgbClr val="C00000"/>
                </a:solidFill>
                <a:latin typeface="Calibri"/>
                <a:ea typeface="Calibri"/>
                <a:cs typeface="Calibri"/>
                <a:sym typeface="Calibri"/>
              </a:endParaRPr>
            </a:p>
            <a:p>
              <a:pPr indent="-114300" lvl="1" marL="114300" marR="0" rtl="0" algn="l">
                <a:lnSpc>
                  <a:spcPct val="90000"/>
                </a:lnSpc>
                <a:spcBef>
                  <a:spcPts val="210"/>
                </a:spcBef>
                <a:spcAft>
                  <a:spcPts val="0"/>
                </a:spcAft>
                <a:buClr>
                  <a:srgbClr val="C00000"/>
                </a:buClr>
                <a:buSzPts val="1400"/>
                <a:buFont typeface="Calibri"/>
                <a:buChar char="•"/>
              </a:pPr>
              <a:r>
                <a:rPr b="0" i="0" lang="en-US" sz="1400" u="none" cap="none" strike="noStrike">
                  <a:solidFill>
                    <a:srgbClr val="C00000"/>
                  </a:solidFill>
                  <a:latin typeface="Calibri"/>
                  <a:ea typeface="Calibri"/>
                  <a:cs typeface="Calibri"/>
                  <a:sym typeface="Calibri"/>
                </a:rPr>
                <a:t>What risks exist for this project, and how can you avoid them?</a:t>
              </a:r>
              <a:endParaRPr b="0" i="0" sz="1400" u="none" cap="none" strike="noStrike">
                <a:solidFill>
                  <a:srgbClr val="000000"/>
                </a:solidFill>
                <a:latin typeface="Arial"/>
                <a:ea typeface="Arial"/>
                <a:cs typeface="Arial"/>
                <a:sym typeface="Arial"/>
              </a:endParaRPr>
            </a:p>
            <a:p>
              <a:pPr indent="-114300" lvl="1" marL="114300" marR="0" rtl="0" algn="l">
                <a:lnSpc>
                  <a:spcPct val="90000"/>
                </a:lnSpc>
                <a:spcBef>
                  <a:spcPts val="210"/>
                </a:spcBef>
                <a:spcAft>
                  <a:spcPts val="0"/>
                </a:spcAft>
                <a:buClr>
                  <a:srgbClr val="C00000"/>
                </a:buClr>
                <a:buSzPts val="1400"/>
                <a:buFont typeface="Calibri"/>
                <a:buChar char="•"/>
              </a:pPr>
              <a:r>
                <a:rPr b="0" i="0" lang="en-US" sz="1400" u="none" cap="none" strike="noStrike">
                  <a:solidFill>
                    <a:srgbClr val="C00000"/>
                  </a:solidFill>
                  <a:latin typeface="Calibri"/>
                  <a:ea typeface="Calibri"/>
                  <a:cs typeface="Calibri"/>
                  <a:sym typeface="Calibri"/>
                </a:rPr>
                <a:t>What is the scope of this project and how will you manage expanding priorities and changing workloads if they happen mid-project</a:t>
              </a:r>
              <a:endParaRPr b="0" i="0" sz="1400" u="none" cap="none" strike="noStrike">
                <a:solidFill>
                  <a:srgbClr val="C00000"/>
                </a:solidFill>
                <a:latin typeface="Calibri"/>
                <a:ea typeface="Calibri"/>
                <a:cs typeface="Calibri"/>
                <a:sym typeface="Calibri"/>
              </a:endParaRPr>
            </a:p>
          </p:txBody>
        </p:sp>
        <p:sp>
          <p:nvSpPr>
            <p:cNvPr id="229" name="Google Shape;229;p15"/>
            <p:cNvSpPr/>
            <p:nvPr/>
          </p:nvSpPr>
          <p:spPr>
            <a:xfrm>
              <a:off x="0" y="1112201"/>
              <a:ext cx="3753912" cy="1026112"/>
            </a:xfrm>
            <a:prstGeom prst="roundRect">
              <a:avLst>
                <a:gd fmla="val 16667" name="adj"/>
              </a:avLst>
            </a:prstGeom>
            <a:solidFill>
              <a:schemeClr val="accent1"/>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5"/>
            <p:cNvSpPr txBox="1"/>
            <p:nvPr/>
          </p:nvSpPr>
          <p:spPr>
            <a:xfrm>
              <a:off x="50091" y="1162292"/>
              <a:ext cx="3653730" cy="925930"/>
            </a:xfrm>
            <a:prstGeom prst="rect">
              <a:avLst/>
            </a:prstGeom>
            <a:no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Clr>
                  <a:srgbClr val="000000"/>
                </a:buClr>
                <a:buSzPts val="2000"/>
                <a:buFont typeface="Arial"/>
                <a:buNone/>
              </a:pPr>
              <a:r>
                <a:rPr b="0" i="0" lang="en-US" sz="2000" u="none" cap="none" strike="noStrike">
                  <a:solidFill>
                    <a:schemeClr val="lt1"/>
                  </a:solidFill>
                  <a:latin typeface="Calibri"/>
                  <a:ea typeface="Calibri"/>
                  <a:cs typeface="Calibri"/>
                  <a:sym typeface="Calibri"/>
                </a:rPr>
                <a:t>Sketch out a scope and goals for your project</a:t>
              </a:r>
              <a:endParaRPr b="0" i="0" sz="1400" u="none" cap="none" strike="noStrike">
                <a:solidFill>
                  <a:srgbClr val="000000"/>
                </a:solidFill>
                <a:latin typeface="Arial"/>
                <a:ea typeface="Arial"/>
                <a:cs typeface="Arial"/>
                <a:sym typeface="Arial"/>
              </a:endParaRPr>
            </a:p>
          </p:txBody>
        </p:sp>
        <p:sp>
          <p:nvSpPr>
            <p:cNvPr id="231" name="Google Shape;231;p15"/>
            <p:cNvSpPr/>
            <p:nvPr/>
          </p:nvSpPr>
          <p:spPr>
            <a:xfrm rot="5400000">
              <a:off x="6694148" y="-608614"/>
              <a:ext cx="820889" cy="6686676"/>
            </a:xfrm>
            <a:prstGeom prst="round2SameRect">
              <a:avLst>
                <a:gd fmla="val 16667" name="adj1"/>
                <a:gd fmla="val 0" name="adj2"/>
              </a:avLst>
            </a:prstGeom>
            <a:solidFill>
              <a:srgbClr val="CED2E2">
                <a:alpha val="89019"/>
              </a:srgbClr>
            </a:solidFill>
            <a:ln cap="flat" cmpd="sng" w="15875">
              <a:solidFill>
                <a:srgbClr val="CED2E2">
                  <a:alpha val="89019"/>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15"/>
            <p:cNvSpPr txBox="1"/>
            <p:nvPr/>
          </p:nvSpPr>
          <p:spPr>
            <a:xfrm>
              <a:off x="3761255" y="2364351"/>
              <a:ext cx="6646604" cy="740745"/>
            </a:xfrm>
            <a:prstGeom prst="rect">
              <a:avLst/>
            </a:prstGeom>
            <a:noFill/>
            <a:ln>
              <a:noFill/>
            </a:ln>
          </p:spPr>
          <p:txBody>
            <a:bodyPr anchorCtr="0" anchor="ctr" bIns="123825" lIns="247650" spcFirstLastPara="1" rIns="247650" wrap="square" tIns="123825">
              <a:noAutofit/>
            </a:bodyPr>
            <a:lstStyle/>
            <a:p>
              <a:pPr indent="-114300" lvl="1" marL="114300" marR="0" rtl="0" algn="l">
                <a:lnSpc>
                  <a:spcPct val="90000"/>
                </a:lnSpc>
                <a:spcBef>
                  <a:spcPts val="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The progress you’ve made along the project timeline </a:t>
              </a:r>
              <a:endParaRPr b="0" i="0" sz="1400" u="none" cap="none" strike="noStrike">
                <a:solidFill>
                  <a:schemeClr val="dk1"/>
                </a:solidFill>
                <a:latin typeface="Calibri"/>
                <a:ea typeface="Calibri"/>
                <a:cs typeface="Calibri"/>
                <a:sym typeface="Calibri"/>
              </a:endParaRPr>
            </a:p>
            <a:p>
              <a:pPr indent="-114300" lvl="1" marL="114300" marR="0" rtl="0" algn="l">
                <a:lnSpc>
                  <a:spcPct val="90000"/>
                </a:lnSpc>
                <a:spcBef>
                  <a:spcPts val="21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The goals and advantages of the project</a:t>
              </a:r>
              <a:endParaRPr b="0" i="0" sz="1400" u="none" cap="none" strike="noStrike">
                <a:solidFill>
                  <a:srgbClr val="000000"/>
                </a:solidFill>
                <a:latin typeface="Arial"/>
                <a:ea typeface="Arial"/>
                <a:cs typeface="Arial"/>
                <a:sym typeface="Arial"/>
              </a:endParaRPr>
            </a:p>
            <a:p>
              <a:pPr indent="-114300" lvl="1" marL="114300" marR="0" rtl="0" algn="l">
                <a:lnSpc>
                  <a:spcPct val="90000"/>
                </a:lnSpc>
                <a:spcBef>
                  <a:spcPts val="21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The project’s roadblocks and successes</a:t>
              </a:r>
              <a:endParaRPr b="0" i="0" sz="1400" u="none" cap="none" strike="noStrike">
                <a:solidFill>
                  <a:srgbClr val="000000"/>
                </a:solidFill>
                <a:latin typeface="Arial"/>
                <a:ea typeface="Arial"/>
                <a:cs typeface="Arial"/>
                <a:sym typeface="Arial"/>
              </a:endParaRPr>
            </a:p>
          </p:txBody>
        </p:sp>
        <p:sp>
          <p:nvSpPr>
            <p:cNvPr id="233" name="Google Shape;233;p15"/>
            <p:cNvSpPr/>
            <p:nvPr/>
          </p:nvSpPr>
          <p:spPr>
            <a:xfrm>
              <a:off x="0" y="2221667"/>
              <a:ext cx="3761255" cy="1026112"/>
            </a:xfrm>
            <a:prstGeom prst="roundRect">
              <a:avLst>
                <a:gd fmla="val 16667" name="adj"/>
              </a:avLst>
            </a:prstGeom>
            <a:solidFill>
              <a:schemeClr val="accent1"/>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5"/>
            <p:cNvSpPr txBox="1"/>
            <p:nvPr/>
          </p:nvSpPr>
          <p:spPr>
            <a:xfrm>
              <a:off x="50091" y="2271758"/>
              <a:ext cx="3661073" cy="925930"/>
            </a:xfrm>
            <a:prstGeom prst="rect">
              <a:avLst/>
            </a:prstGeom>
            <a:no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Clr>
                  <a:srgbClr val="000000"/>
                </a:buClr>
                <a:buSzPts val="2000"/>
                <a:buFont typeface="Arial"/>
                <a:buNone/>
              </a:pPr>
              <a:r>
                <a:rPr b="0" i="0" lang="en-US" sz="2000" u="none" cap="none" strike="noStrike">
                  <a:solidFill>
                    <a:schemeClr val="lt1"/>
                  </a:solidFill>
                  <a:latin typeface="Calibri"/>
                  <a:ea typeface="Calibri"/>
                  <a:cs typeface="Calibri"/>
                  <a:sym typeface="Calibri"/>
                </a:rPr>
                <a:t>Communicate roles, expectations, and objectives to the team</a:t>
              </a:r>
              <a:endParaRPr b="0" i="0" sz="1400" u="none" cap="none" strike="noStrike">
                <a:solidFill>
                  <a:srgbClr val="000000"/>
                </a:solidFill>
                <a:latin typeface="Arial"/>
                <a:ea typeface="Arial"/>
                <a:cs typeface="Arial"/>
                <a:sym typeface="Arial"/>
              </a:endParaRPr>
            </a:p>
          </p:txBody>
        </p:sp>
        <p:sp>
          <p:nvSpPr>
            <p:cNvPr id="235" name="Google Shape;235;p15"/>
            <p:cNvSpPr/>
            <p:nvPr/>
          </p:nvSpPr>
          <p:spPr>
            <a:xfrm rot="5400000">
              <a:off x="6598917" y="468803"/>
              <a:ext cx="1011352" cy="6686676"/>
            </a:xfrm>
            <a:prstGeom prst="round2SameRect">
              <a:avLst>
                <a:gd fmla="val 16667" name="adj1"/>
                <a:gd fmla="val 0" name="adj2"/>
              </a:avLst>
            </a:prstGeom>
            <a:solidFill>
              <a:srgbClr val="CED2E2">
                <a:alpha val="89019"/>
              </a:srgbClr>
            </a:solidFill>
            <a:ln cap="flat" cmpd="sng" w="15875">
              <a:solidFill>
                <a:srgbClr val="CED2E2">
                  <a:alpha val="89019"/>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5"/>
            <p:cNvSpPr txBox="1"/>
            <p:nvPr/>
          </p:nvSpPr>
          <p:spPr>
            <a:xfrm>
              <a:off x="3761255" y="3355835"/>
              <a:ext cx="6637306" cy="912612"/>
            </a:xfrm>
            <a:prstGeom prst="rect">
              <a:avLst/>
            </a:prstGeom>
            <a:noFill/>
            <a:ln>
              <a:noFill/>
            </a:ln>
          </p:spPr>
          <p:txBody>
            <a:bodyPr anchorCtr="0" anchor="ctr" bIns="123825" lIns="247650" spcFirstLastPara="1" rIns="247650" wrap="square" tIns="123825">
              <a:noAutofit/>
            </a:bodyPr>
            <a:lstStyle/>
            <a:p>
              <a:pPr indent="-114300" lvl="1" marL="114300" marR="0" rtl="0" algn="l">
                <a:lnSpc>
                  <a:spcPct val="90000"/>
                </a:lnSpc>
                <a:spcBef>
                  <a:spcPts val="0"/>
                </a:spcBef>
                <a:spcAft>
                  <a:spcPts val="0"/>
                </a:spcAft>
                <a:buClr>
                  <a:srgbClr val="C00000"/>
                </a:buClr>
                <a:buSzPts val="1400"/>
                <a:buFont typeface="Calibri"/>
                <a:buChar char="•"/>
              </a:pPr>
              <a:r>
                <a:rPr b="0" i="0" lang="en-US" sz="1400" u="none" cap="none" strike="noStrike">
                  <a:solidFill>
                    <a:srgbClr val="C00000"/>
                  </a:solidFill>
                  <a:latin typeface="Calibri"/>
                  <a:ea typeface="Calibri"/>
                  <a:cs typeface="Calibri"/>
                  <a:sym typeface="Calibri"/>
                </a:rPr>
                <a:t>Do all team members understand the expectations and is the project on time?</a:t>
              </a:r>
              <a:endParaRPr b="0" i="0" sz="1400" u="none" cap="none" strike="noStrike">
                <a:solidFill>
                  <a:srgbClr val="C00000"/>
                </a:solidFill>
                <a:latin typeface="Calibri"/>
                <a:ea typeface="Calibri"/>
                <a:cs typeface="Calibri"/>
                <a:sym typeface="Calibri"/>
              </a:endParaRPr>
            </a:p>
            <a:p>
              <a:pPr indent="-114300" lvl="1" marL="114300" marR="0" rtl="0" algn="l">
                <a:lnSpc>
                  <a:spcPct val="90000"/>
                </a:lnSpc>
                <a:spcBef>
                  <a:spcPts val="210"/>
                </a:spcBef>
                <a:spcAft>
                  <a:spcPts val="0"/>
                </a:spcAft>
                <a:buClr>
                  <a:srgbClr val="C00000"/>
                </a:buClr>
                <a:buSzPts val="1400"/>
                <a:buFont typeface="Calibri"/>
                <a:buChar char="•"/>
              </a:pPr>
              <a:r>
                <a:rPr b="0" i="0" lang="en-US" sz="1400" u="none" cap="none" strike="noStrike">
                  <a:solidFill>
                    <a:srgbClr val="C00000"/>
                  </a:solidFill>
                  <a:latin typeface="Calibri"/>
                  <a:ea typeface="Calibri"/>
                  <a:cs typeface="Calibri"/>
                  <a:sym typeface="Calibri"/>
                </a:rPr>
                <a:t>What roadblocks exist? How can you remove them for your team?</a:t>
              </a:r>
              <a:endParaRPr b="0" i="0" sz="1400" u="none" cap="none" strike="noStrike">
                <a:solidFill>
                  <a:srgbClr val="000000"/>
                </a:solidFill>
                <a:latin typeface="Arial"/>
                <a:ea typeface="Arial"/>
                <a:cs typeface="Arial"/>
                <a:sym typeface="Arial"/>
              </a:endParaRPr>
            </a:p>
            <a:p>
              <a:pPr indent="-114300" lvl="1" marL="114300" marR="0" rtl="0" algn="l">
                <a:lnSpc>
                  <a:spcPct val="90000"/>
                </a:lnSpc>
                <a:spcBef>
                  <a:spcPts val="210"/>
                </a:spcBef>
                <a:spcAft>
                  <a:spcPts val="0"/>
                </a:spcAft>
                <a:buClr>
                  <a:srgbClr val="C00000"/>
                </a:buClr>
                <a:buSzPts val="1400"/>
                <a:buFont typeface="Calibri"/>
                <a:buChar char="•"/>
              </a:pPr>
              <a:r>
                <a:rPr b="0" i="0" lang="en-US" sz="1400" u="none" cap="none" strike="noStrike">
                  <a:solidFill>
                    <a:srgbClr val="C00000"/>
                  </a:solidFill>
                  <a:latin typeface="Calibri"/>
                  <a:ea typeface="Calibri"/>
                  <a:cs typeface="Calibri"/>
                  <a:sym typeface="Calibri"/>
                </a:rPr>
                <a:t>Are you communicating and staying organized?</a:t>
              </a:r>
              <a:endParaRPr b="0" i="0" sz="1400" u="none" cap="none" strike="noStrike">
                <a:solidFill>
                  <a:srgbClr val="000000"/>
                </a:solidFill>
                <a:latin typeface="Arial"/>
                <a:ea typeface="Arial"/>
                <a:cs typeface="Arial"/>
                <a:sym typeface="Arial"/>
              </a:endParaRPr>
            </a:p>
            <a:p>
              <a:pPr indent="-114300" lvl="1" marL="114300" marR="0" rtl="0" algn="l">
                <a:lnSpc>
                  <a:spcPct val="90000"/>
                </a:lnSpc>
                <a:spcBef>
                  <a:spcPts val="210"/>
                </a:spcBef>
                <a:spcAft>
                  <a:spcPts val="0"/>
                </a:spcAft>
                <a:buClr>
                  <a:srgbClr val="C00000"/>
                </a:buClr>
                <a:buSzPts val="1400"/>
                <a:buFont typeface="Calibri"/>
                <a:buChar char="•"/>
              </a:pPr>
              <a:r>
                <a:rPr b="0" i="0" lang="en-US" sz="1400" u="none" cap="none" strike="noStrike">
                  <a:solidFill>
                    <a:srgbClr val="C00000"/>
                  </a:solidFill>
                  <a:latin typeface="Calibri"/>
                  <a:ea typeface="Calibri"/>
                  <a:cs typeface="Calibri"/>
                  <a:sym typeface="Calibri"/>
                </a:rPr>
                <a:t>Does the project need to be redirected from its original scope?</a:t>
              </a:r>
              <a:endParaRPr b="0" i="0" sz="1400" u="none" cap="none" strike="noStrike">
                <a:solidFill>
                  <a:srgbClr val="C00000"/>
                </a:solidFill>
                <a:latin typeface="Calibri"/>
                <a:ea typeface="Calibri"/>
                <a:cs typeface="Calibri"/>
                <a:sym typeface="Calibri"/>
              </a:endParaRPr>
            </a:p>
          </p:txBody>
        </p:sp>
        <p:sp>
          <p:nvSpPr>
            <p:cNvPr id="237" name="Google Shape;237;p15"/>
            <p:cNvSpPr/>
            <p:nvPr/>
          </p:nvSpPr>
          <p:spPr>
            <a:xfrm>
              <a:off x="0" y="3299085"/>
              <a:ext cx="3761255" cy="1026112"/>
            </a:xfrm>
            <a:prstGeom prst="roundRect">
              <a:avLst>
                <a:gd fmla="val 16667" name="adj"/>
              </a:avLst>
            </a:prstGeom>
            <a:solidFill>
              <a:schemeClr val="accent1"/>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5"/>
            <p:cNvSpPr txBox="1"/>
            <p:nvPr/>
          </p:nvSpPr>
          <p:spPr>
            <a:xfrm>
              <a:off x="50091" y="3349176"/>
              <a:ext cx="3661073" cy="925930"/>
            </a:xfrm>
            <a:prstGeom prst="rect">
              <a:avLst/>
            </a:prstGeom>
            <a:no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Clr>
                  <a:srgbClr val="000000"/>
                </a:buClr>
                <a:buSzPts val="2000"/>
                <a:buFont typeface="Arial"/>
                <a:buNone/>
              </a:pPr>
              <a:r>
                <a:rPr b="0" i="0" lang="en-US" sz="2000" u="none" cap="none" strike="noStrike">
                  <a:solidFill>
                    <a:schemeClr val="lt1"/>
                  </a:solidFill>
                  <a:latin typeface="Calibri"/>
                  <a:ea typeface="Calibri"/>
                  <a:cs typeface="Calibri"/>
                  <a:sym typeface="Calibri"/>
                </a:rPr>
                <a:t>Monitor progress and identify roadblocks</a:t>
              </a:r>
              <a:endParaRPr b="0" i="0" sz="1400" u="none" cap="none" strike="noStrike">
                <a:solidFill>
                  <a:srgbClr val="000000"/>
                </a:solidFill>
                <a:latin typeface="Arial"/>
                <a:ea typeface="Arial"/>
                <a:cs typeface="Arial"/>
                <a:sym typeface="Arial"/>
              </a:endParaRPr>
            </a:p>
          </p:txBody>
        </p:sp>
        <p:sp>
          <p:nvSpPr>
            <p:cNvPr id="239" name="Google Shape;239;p15"/>
            <p:cNvSpPr/>
            <p:nvPr/>
          </p:nvSpPr>
          <p:spPr>
            <a:xfrm rot="5400000">
              <a:off x="6554534" y="1579550"/>
              <a:ext cx="1086242" cy="6680146"/>
            </a:xfrm>
            <a:prstGeom prst="round2SameRect">
              <a:avLst>
                <a:gd fmla="val 16667" name="adj1"/>
                <a:gd fmla="val 0" name="adj2"/>
              </a:avLst>
            </a:prstGeom>
            <a:solidFill>
              <a:srgbClr val="CED2E2">
                <a:alpha val="89019"/>
              </a:srgbClr>
            </a:solidFill>
            <a:ln cap="flat" cmpd="sng" w="15875">
              <a:solidFill>
                <a:srgbClr val="CED2E2">
                  <a:alpha val="89019"/>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5"/>
            <p:cNvSpPr txBox="1"/>
            <p:nvPr/>
          </p:nvSpPr>
          <p:spPr>
            <a:xfrm>
              <a:off x="3757582" y="4429528"/>
              <a:ext cx="6627120" cy="980190"/>
            </a:xfrm>
            <a:prstGeom prst="rect">
              <a:avLst/>
            </a:prstGeom>
            <a:noFill/>
            <a:ln>
              <a:noFill/>
            </a:ln>
          </p:spPr>
          <p:txBody>
            <a:bodyPr anchorCtr="0" anchor="ctr" bIns="123825" lIns="247650" spcFirstLastPara="1" rIns="247650" wrap="square" tIns="123825">
              <a:noAutofit/>
            </a:bodyPr>
            <a:lstStyle/>
            <a:p>
              <a:pPr indent="-114300" lvl="1" marL="114300" marR="0" rtl="0" algn="l">
                <a:lnSpc>
                  <a:spcPct val="90000"/>
                </a:lnSpc>
                <a:spcBef>
                  <a:spcPts val="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Have all deliverables been met?</a:t>
              </a:r>
              <a:endParaRPr b="0" i="0" sz="1400" u="none" cap="none" strike="noStrike">
                <a:solidFill>
                  <a:srgbClr val="000000"/>
                </a:solidFill>
                <a:latin typeface="Arial"/>
                <a:ea typeface="Arial"/>
                <a:cs typeface="Arial"/>
                <a:sym typeface="Arial"/>
              </a:endParaRPr>
            </a:p>
            <a:p>
              <a:pPr indent="-114300" lvl="1" marL="114300" marR="0" rtl="0" algn="l">
                <a:lnSpc>
                  <a:spcPct val="90000"/>
                </a:lnSpc>
                <a:spcBef>
                  <a:spcPts val="21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Were all deliverables carried out to a standard of quality the team is proud of?</a:t>
              </a:r>
              <a:endParaRPr b="0" i="0" sz="1400" u="none" cap="none" strike="noStrike">
                <a:solidFill>
                  <a:srgbClr val="000000"/>
                </a:solidFill>
                <a:latin typeface="Arial"/>
                <a:ea typeface="Arial"/>
                <a:cs typeface="Arial"/>
                <a:sym typeface="Arial"/>
              </a:endParaRPr>
            </a:p>
            <a:p>
              <a:pPr indent="-114300" lvl="1" marL="114300" marR="0" rtl="0" algn="l">
                <a:lnSpc>
                  <a:spcPct val="90000"/>
                </a:lnSpc>
                <a:spcBef>
                  <a:spcPts val="21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What did your team do well?</a:t>
              </a:r>
              <a:endParaRPr b="0" i="0" sz="1400" u="none" cap="none" strike="noStrike">
                <a:solidFill>
                  <a:srgbClr val="000000"/>
                </a:solidFill>
                <a:latin typeface="Arial"/>
                <a:ea typeface="Arial"/>
                <a:cs typeface="Arial"/>
                <a:sym typeface="Arial"/>
              </a:endParaRPr>
            </a:p>
            <a:p>
              <a:pPr indent="-114300" lvl="1" marL="114300" marR="0" rtl="0" algn="l">
                <a:lnSpc>
                  <a:spcPct val="90000"/>
                </a:lnSpc>
                <a:spcBef>
                  <a:spcPts val="21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How could a project like this function better next time?</a:t>
              </a:r>
              <a:endParaRPr b="0" i="0" sz="1400" u="none" cap="none" strike="noStrike">
                <a:solidFill>
                  <a:srgbClr val="000000"/>
                </a:solidFill>
                <a:latin typeface="Arial"/>
                <a:ea typeface="Arial"/>
                <a:cs typeface="Arial"/>
                <a:sym typeface="Arial"/>
              </a:endParaRPr>
            </a:p>
          </p:txBody>
        </p:sp>
        <p:sp>
          <p:nvSpPr>
            <p:cNvPr id="241" name="Google Shape;241;p15"/>
            <p:cNvSpPr/>
            <p:nvPr/>
          </p:nvSpPr>
          <p:spPr>
            <a:xfrm>
              <a:off x="0" y="4406568"/>
              <a:ext cx="3757582" cy="1026112"/>
            </a:xfrm>
            <a:prstGeom prst="roundRect">
              <a:avLst>
                <a:gd fmla="val 16667" name="adj"/>
              </a:avLst>
            </a:prstGeom>
            <a:solidFill>
              <a:schemeClr val="accent1"/>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5"/>
            <p:cNvSpPr txBox="1"/>
            <p:nvPr/>
          </p:nvSpPr>
          <p:spPr>
            <a:xfrm>
              <a:off x="50091" y="4456659"/>
              <a:ext cx="3657400" cy="925930"/>
            </a:xfrm>
            <a:prstGeom prst="rect">
              <a:avLst/>
            </a:prstGeom>
            <a:no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Clr>
                  <a:srgbClr val="000000"/>
                </a:buClr>
                <a:buSzPts val="2000"/>
                <a:buFont typeface="Arial"/>
                <a:buNone/>
              </a:pPr>
              <a:r>
                <a:rPr b="0" i="0" lang="en-US" sz="2000" u="none" cap="none" strike="noStrike">
                  <a:solidFill>
                    <a:schemeClr val="lt1"/>
                  </a:solidFill>
                  <a:latin typeface="Calibri"/>
                  <a:ea typeface="Calibri"/>
                  <a:cs typeface="Calibri"/>
                  <a:sym typeface="Calibri"/>
                </a:rPr>
                <a:t>Make sure all deliverables have been met and finalize the project</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6"/>
          <p:cNvSpPr txBox="1"/>
          <p:nvPr>
            <p:ph type="title"/>
          </p:nvPr>
        </p:nvSpPr>
        <p:spPr>
          <a:xfrm>
            <a:off x="1655168" y="376632"/>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400"/>
              <a:buFont typeface="Calibri"/>
              <a:buNone/>
            </a:pPr>
            <a:r>
              <a:rPr b="1" lang="en-US" sz="4400"/>
              <a:t>People in the Project</a:t>
            </a:r>
            <a:endParaRPr sz="4400">
              <a:latin typeface="Calibri"/>
              <a:ea typeface="Calibri"/>
              <a:cs typeface="Calibri"/>
              <a:sym typeface="Calibri"/>
            </a:endParaRPr>
          </a:p>
        </p:txBody>
      </p:sp>
      <p:pic>
        <p:nvPicPr>
          <p:cNvPr id="250" name="Google Shape;250;p16"/>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251" name="Google Shape;251;p16"/>
          <p:cNvSpPr/>
          <p:nvPr/>
        </p:nvSpPr>
        <p:spPr>
          <a:xfrm>
            <a:off x="1168400" y="1930400"/>
            <a:ext cx="10016848" cy="3785652"/>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222222"/>
              </a:buClr>
              <a:buSzPts val="2400"/>
              <a:buFont typeface="Arial"/>
              <a:buChar char="•"/>
            </a:pPr>
            <a:r>
              <a:rPr b="0" i="0" lang="en-US" sz="2400" u="none" cap="none" strike="noStrike">
                <a:solidFill>
                  <a:srgbClr val="222222"/>
                </a:solidFill>
                <a:latin typeface="Open Sans"/>
                <a:ea typeface="Open Sans"/>
                <a:cs typeface="Open Sans"/>
                <a:sym typeface="Open Sans"/>
              </a:rPr>
              <a:t>Projects don’t get done by themselves. We need people to carry them out. </a:t>
            </a:r>
            <a:endParaRPr b="0" i="0" sz="2400" u="none" cap="none" strike="noStrike">
              <a:solidFill>
                <a:srgbClr val="222222"/>
              </a:solidFill>
              <a:latin typeface="Open Sans"/>
              <a:ea typeface="Open Sans"/>
              <a:cs typeface="Open Sans"/>
              <a:sym typeface="Open Sans"/>
            </a:endParaRPr>
          </a:p>
          <a:p>
            <a:pPr indent="-285750" lvl="0" marL="285750" marR="0" rtl="0" algn="l">
              <a:lnSpc>
                <a:spcPct val="100000"/>
              </a:lnSpc>
              <a:spcBef>
                <a:spcPts val="0"/>
              </a:spcBef>
              <a:spcAft>
                <a:spcPts val="0"/>
              </a:spcAft>
              <a:buClr>
                <a:srgbClr val="222222"/>
              </a:buClr>
              <a:buSzPts val="2400"/>
              <a:buFont typeface="Arial"/>
              <a:buChar char="•"/>
            </a:pPr>
            <a:r>
              <a:rPr b="0" i="0" lang="en-US" sz="2400" u="none" cap="none" strike="noStrike">
                <a:solidFill>
                  <a:srgbClr val="222222"/>
                </a:solidFill>
                <a:latin typeface="Open Sans"/>
                <a:ea typeface="Open Sans"/>
                <a:cs typeface="Open Sans"/>
                <a:sym typeface="Open Sans"/>
              </a:rPr>
              <a:t>This is where project managers and project management team come into the picture. When we look at the project management life-cycle, there are many people and groups involved. </a:t>
            </a:r>
            <a:endParaRPr b="0" i="0" sz="2400" u="none" cap="none" strike="noStrike">
              <a:solidFill>
                <a:srgbClr val="222222"/>
              </a:solidFill>
              <a:latin typeface="Open Sans"/>
              <a:ea typeface="Open Sans"/>
              <a:cs typeface="Open Sans"/>
              <a:sym typeface="Open Sans"/>
            </a:endParaRPr>
          </a:p>
          <a:p>
            <a:pPr indent="-285750" lvl="0" marL="285750" marR="0" rtl="0" algn="l">
              <a:lnSpc>
                <a:spcPct val="100000"/>
              </a:lnSpc>
              <a:spcBef>
                <a:spcPts val="0"/>
              </a:spcBef>
              <a:spcAft>
                <a:spcPts val="0"/>
              </a:spcAft>
              <a:buClr>
                <a:srgbClr val="FF0000"/>
              </a:buClr>
              <a:buSzPts val="2400"/>
              <a:buFont typeface="Arial"/>
              <a:buChar char="•"/>
            </a:pPr>
            <a:r>
              <a:rPr b="0" i="0" lang="en-US" sz="2400" u="none" cap="none" strike="noStrike">
                <a:solidFill>
                  <a:srgbClr val="FF0000"/>
                </a:solidFill>
                <a:latin typeface="Calibri"/>
                <a:ea typeface="Calibri"/>
                <a:cs typeface="Calibri"/>
                <a:sym typeface="Calibri"/>
              </a:rPr>
              <a:t>A project manager </a:t>
            </a:r>
            <a:r>
              <a:rPr b="0" i="0" lang="en-US" sz="2400" u="none" cap="none" strike="noStrike">
                <a:solidFill>
                  <a:schemeClr val="dk1"/>
                </a:solidFill>
                <a:latin typeface="Calibri"/>
                <a:ea typeface="Calibri"/>
                <a:cs typeface="Calibri"/>
                <a:sym typeface="Calibri"/>
              </a:rPr>
              <a:t>is a person who is responsible for leading the project. In other words, project managers are the spearheads of a project. </a:t>
            </a:r>
            <a:endParaRPr b="0" i="0" sz="24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rgbClr val="FF0000"/>
              </a:buClr>
              <a:buSzPts val="2400"/>
              <a:buFont typeface="Arial"/>
              <a:buChar char="•"/>
            </a:pPr>
            <a:r>
              <a:rPr b="0" i="0" lang="en-US" sz="2400" u="none" cap="none" strike="noStrike">
                <a:solidFill>
                  <a:srgbClr val="FF0000"/>
                </a:solidFill>
                <a:latin typeface="Calibri"/>
                <a:ea typeface="Calibri"/>
                <a:cs typeface="Calibri"/>
                <a:sym typeface="Calibri"/>
              </a:rPr>
              <a:t>A project team </a:t>
            </a:r>
            <a:r>
              <a:rPr b="0" i="0" lang="en-US" sz="2400" u="none" cap="none" strike="noStrike">
                <a:solidFill>
                  <a:schemeClr val="dk1"/>
                </a:solidFill>
                <a:latin typeface="Calibri"/>
                <a:ea typeface="Calibri"/>
                <a:cs typeface="Calibri"/>
                <a:sym typeface="Calibri"/>
              </a:rPr>
              <a:t>is a group of individuals teamed together. Their purpose is to achieve a specific business task or goal.</a:t>
            </a:r>
            <a:endParaRPr b="0" i="0" sz="2400" u="none" cap="none" strike="noStrike">
              <a:solidFill>
                <a:schemeClr val="dk1"/>
              </a:solidFill>
              <a:latin typeface="Calibri"/>
              <a:ea typeface="Calibri"/>
              <a:cs typeface="Calibri"/>
              <a:sym typeface="Calibri"/>
            </a:endParaRPr>
          </a:p>
          <a:p>
            <a:pPr indent="-133350" lvl="0" marL="285750" marR="0" rtl="0" algn="l">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58"/>
          <p:cNvSpPr txBox="1"/>
          <p:nvPr>
            <p:ph type="title"/>
          </p:nvPr>
        </p:nvSpPr>
        <p:spPr>
          <a:xfrm>
            <a:off x="1612585" y="628278"/>
            <a:ext cx="9530080" cy="945028"/>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b="1" lang="en-US" sz="4000"/>
              <a:t>Software Process &amp; Project Metrics</a:t>
            </a:r>
            <a:endParaRPr b="1" sz="2700">
              <a:latin typeface="Calibri"/>
              <a:ea typeface="Calibri"/>
              <a:cs typeface="Calibri"/>
              <a:sym typeface="Calibri"/>
            </a:endParaRPr>
          </a:p>
        </p:txBody>
      </p:sp>
      <p:pic>
        <p:nvPicPr>
          <p:cNvPr id="259" name="Google Shape;259;p158"/>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260" name="Google Shape;260;p158"/>
          <p:cNvSpPr txBox="1"/>
          <p:nvPr/>
        </p:nvSpPr>
        <p:spPr>
          <a:xfrm>
            <a:off x="829869" y="2018301"/>
            <a:ext cx="10542494" cy="341632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Calibri"/>
                <a:ea typeface="Calibri"/>
                <a:cs typeface="Calibri"/>
                <a:sym typeface="Calibri"/>
              </a:rPr>
              <a:t>Software process</a:t>
            </a:r>
            <a:r>
              <a:rPr b="0" i="0" lang="en-US" sz="2400" u="none" cap="none" strike="noStrike">
                <a:solidFill>
                  <a:schemeClr val="dk1"/>
                </a:solidFill>
                <a:latin typeface="Calibri"/>
                <a:ea typeface="Calibri"/>
                <a:cs typeface="Calibri"/>
                <a:sym typeface="Calibri"/>
              </a:rPr>
              <a:t> and </a:t>
            </a:r>
            <a:r>
              <a:rPr b="1" i="0" lang="en-US" sz="2400" u="none" cap="none" strike="noStrike">
                <a:solidFill>
                  <a:schemeClr val="dk1"/>
                </a:solidFill>
                <a:latin typeface="Calibri"/>
                <a:ea typeface="Calibri"/>
                <a:cs typeface="Calibri"/>
                <a:sym typeface="Calibri"/>
              </a:rPr>
              <a:t>project metrics</a:t>
            </a:r>
            <a:r>
              <a:rPr b="0" i="0" lang="en-US" sz="2400" u="none" cap="none" strike="noStrike">
                <a:solidFill>
                  <a:schemeClr val="dk1"/>
                </a:solidFill>
                <a:latin typeface="Calibri"/>
                <a:ea typeface="Calibri"/>
                <a:cs typeface="Calibri"/>
                <a:sym typeface="Calibri"/>
              </a:rPr>
              <a:t> are quantitative measures that enable </a:t>
            </a:r>
            <a:r>
              <a:rPr b="1" i="0" lang="en-US" sz="2400" u="none" cap="none" strike="noStrike">
                <a:solidFill>
                  <a:schemeClr val="dk1"/>
                </a:solidFill>
                <a:latin typeface="Calibri"/>
                <a:ea typeface="Calibri"/>
                <a:cs typeface="Calibri"/>
                <a:sym typeface="Calibri"/>
              </a:rPr>
              <a:t>software</a:t>
            </a:r>
            <a:r>
              <a:rPr b="0" i="0" lang="en-US" sz="2400" u="none" cap="none" strike="noStrike">
                <a:solidFill>
                  <a:schemeClr val="dk1"/>
                </a:solidFill>
                <a:latin typeface="Calibri"/>
                <a:ea typeface="Calibri"/>
                <a:cs typeface="Calibri"/>
                <a:sym typeface="Calibri"/>
              </a:rPr>
              <a:t> engineers to gain insight into the efficiency of the </a:t>
            </a:r>
            <a:r>
              <a:rPr b="1" i="0" lang="en-US" sz="2400" u="none" cap="none" strike="noStrike">
                <a:solidFill>
                  <a:schemeClr val="dk1"/>
                </a:solidFill>
                <a:latin typeface="Calibri"/>
                <a:ea typeface="Calibri"/>
                <a:cs typeface="Calibri"/>
                <a:sym typeface="Calibri"/>
              </a:rPr>
              <a:t>software process</a:t>
            </a:r>
            <a:r>
              <a:rPr b="0" i="0" lang="en-US" sz="2400" u="none" cap="none" strike="noStrike">
                <a:solidFill>
                  <a:schemeClr val="dk1"/>
                </a:solidFill>
                <a:latin typeface="Calibri"/>
                <a:ea typeface="Calibri"/>
                <a:cs typeface="Calibri"/>
                <a:sym typeface="Calibri"/>
              </a:rPr>
              <a:t> and the </a:t>
            </a:r>
            <a:r>
              <a:rPr b="1" i="0" lang="en-US" sz="2400" u="none" cap="none" strike="noStrike">
                <a:solidFill>
                  <a:schemeClr val="dk1"/>
                </a:solidFill>
                <a:latin typeface="Calibri"/>
                <a:ea typeface="Calibri"/>
                <a:cs typeface="Calibri"/>
                <a:sym typeface="Calibri"/>
              </a:rPr>
              <a:t>projects</a:t>
            </a:r>
            <a:r>
              <a:rPr b="0" i="0" lang="en-US" sz="2400" u="none" cap="none" strike="noStrike">
                <a:solidFill>
                  <a:schemeClr val="dk1"/>
                </a:solidFill>
                <a:latin typeface="Calibri"/>
                <a:ea typeface="Calibri"/>
                <a:cs typeface="Calibri"/>
                <a:sym typeface="Calibri"/>
              </a:rPr>
              <a:t> conducted using the </a:t>
            </a:r>
            <a:r>
              <a:rPr b="1" i="0" lang="en-US" sz="2400" u="none" cap="none" strike="noStrike">
                <a:solidFill>
                  <a:schemeClr val="dk1"/>
                </a:solidFill>
                <a:latin typeface="Calibri"/>
                <a:ea typeface="Calibri"/>
                <a:cs typeface="Calibri"/>
                <a:sym typeface="Calibri"/>
              </a:rPr>
              <a:t>process</a:t>
            </a:r>
            <a:r>
              <a:rPr b="0" i="0" lang="en-US" sz="2400" u="none" cap="none" strike="noStrike">
                <a:solidFill>
                  <a:schemeClr val="dk1"/>
                </a:solidFill>
                <a:latin typeface="Calibri"/>
                <a:ea typeface="Calibri"/>
                <a:cs typeface="Calibri"/>
                <a:sym typeface="Calibri"/>
              </a:rPr>
              <a:t> framework. In </a:t>
            </a:r>
            <a:r>
              <a:rPr b="1" i="0" lang="en-US" sz="2400" u="none" cap="none" strike="noStrike">
                <a:solidFill>
                  <a:schemeClr val="dk1"/>
                </a:solidFill>
                <a:latin typeface="Calibri"/>
                <a:ea typeface="Calibri"/>
                <a:cs typeface="Calibri"/>
                <a:sym typeface="Calibri"/>
              </a:rPr>
              <a:t>software project</a:t>
            </a:r>
            <a:r>
              <a:rPr b="0" i="0" lang="en-US" sz="2400" u="none" cap="none" strike="noStrike">
                <a:solidFill>
                  <a:schemeClr val="dk1"/>
                </a:solidFill>
                <a:latin typeface="Calibri"/>
                <a:ea typeface="Calibri"/>
                <a:cs typeface="Calibri"/>
                <a:sym typeface="Calibri"/>
              </a:rPr>
              <a:t> management, we are primarily concerned with productivity and quality </a:t>
            </a:r>
            <a:r>
              <a:rPr b="1" i="0" lang="en-US" sz="2400" u="none" cap="none" strike="noStrike">
                <a:solidFill>
                  <a:schemeClr val="dk1"/>
                </a:solidFill>
                <a:latin typeface="Calibri"/>
                <a:ea typeface="Calibri"/>
                <a:cs typeface="Calibri"/>
                <a:sym typeface="Calibri"/>
              </a:rPr>
              <a:t>metrics</a:t>
            </a:r>
            <a:r>
              <a:rPr b="0" i="0" lang="en-US" sz="24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Calibri"/>
                <a:ea typeface="Calibri"/>
                <a:cs typeface="Calibri"/>
                <a:sym typeface="Calibri"/>
              </a:rPr>
              <a:t>Software Measures:  Lines of Code , Function Point</a:t>
            </a:r>
            <a:br>
              <a:rPr b="1" i="0" lang="en-US" sz="2400" u="none" cap="none" strike="noStrike">
                <a:solidFill>
                  <a:schemeClr val="dk1"/>
                </a:solidFill>
                <a:latin typeface="Calibri"/>
                <a:ea typeface="Calibri"/>
                <a:cs typeface="Calibri"/>
                <a:sym typeface="Calibri"/>
              </a:rPr>
            </a:br>
            <a:br>
              <a:rPr b="1" i="0" lang="en-US" sz="2400" u="none" cap="none" strike="noStrike">
                <a:solidFill>
                  <a:schemeClr val="dk1"/>
                </a:solidFill>
                <a:latin typeface="Calibri"/>
                <a:ea typeface="Calibri"/>
                <a:cs typeface="Calibri"/>
                <a:sym typeface="Calibri"/>
              </a:rPr>
            </a:b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59"/>
          <p:cNvSpPr txBox="1"/>
          <p:nvPr>
            <p:ph type="title"/>
          </p:nvPr>
        </p:nvSpPr>
        <p:spPr>
          <a:xfrm>
            <a:off x="1226151" y="2211151"/>
            <a:ext cx="10329000" cy="4083300"/>
          </a:xfrm>
          <a:prstGeom prst="rect">
            <a:avLst/>
          </a:prstGeom>
          <a:noFill/>
          <a:ln>
            <a:noFill/>
          </a:ln>
        </p:spPr>
        <p:txBody>
          <a:bodyPr anchorCtr="0" anchor="b" bIns="45700" lIns="91425" spcFirstLastPara="1" rIns="91425" wrap="square" tIns="45700">
            <a:noAutofit/>
          </a:bodyPr>
          <a:lstStyle/>
          <a:p>
            <a:pPr indent="0" lvl="0" marL="0" rtl="0" algn="l">
              <a:lnSpc>
                <a:spcPct val="85000"/>
              </a:lnSpc>
              <a:spcBef>
                <a:spcPts val="0"/>
              </a:spcBef>
              <a:spcAft>
                <a:spcPts val="0"/>
              </a:spcAft>
              <a:buClr>
                <a:srgbClr val="3F3F3F"/>
              </a:buClr>
              <a:buSzPts val="2800"/>
              <a:buFont typeface="Calibri"/>
              <a:buNone/>
            </a:pPr>
            <a:r>
              <a:rPr lang="en-US" sz="2800">
                <a:latin typeface="Calibri"/>
                <a:ea typeface="Calibri"/>
                <a:cs typeface="Calibri"/>
                <a:sym typeface="Calibri"/>
              </a:rPr>
              <a:t>Metrics is a quantitative measure of the degree to which a system, component or a process possesses a given attribute.</a:t>
            </a:r>
            <a:br>
              <a:rPr lang="en-US" sz="2800">
                <a:latin typeface="Calibri"/>
                <a:ea typeface="Calibri"/>
                <a:cs typeface="Calibri"/>
                <a:sym typeface="Calibri"/>
              </a:rPr>
            </a:br>
            <a:br>
              <a:rPr lang="en-US" sz="2800">
                <a:latin typeface="Calibri"/>
                <a:ea typeface="Calibri"/>
                <a:cs typeface="Calibri"/>
                <a:sym typeface="Calibri"/>
              </a:rPr>
            </a:br>
            <a:r>
              <a:rPr lang="en-US" sz="2800">
                <a:latin typeface="Calibri"/>
                <a:ea typeface="Calibri"/>
                <a:cs typeface="Calibri"/>
                <a:sym typeface="Calibri"/>
              </a:rPr>
              <a:t>Software Metrics refers to a broad range of measurements for computer software.</a:t>
            </a:r>
            <a:br>
              <a:rPr lang="en-US" sz="2800">
                <a:latin typeface="Calibri"/>
                <a:ea typeface="Calibri"/>
                <a:cs typeface="Calibri"/>
                <a:sym typeface="Calibri"/>
              </a:rPr>
            </a:br>
            <a:br>
              <a:rPr lang="en-US" sz="2800">
                <a:latin typeface="Calibri"/>
                <a:ea typeface="Calibri"/>
                <a:cs typeface="Calibri"/>
                <a:sym typeface="Calibri"/>
              </a:rPr>
            </a:br>
            <a:r>
              <a:rPr b="1" lang="en-US" sz="2800"/>
              <a:t>Project Metrics :</a:t>
            </a:r>
            <a:r>
              <a:rPr lang="en-US" sz="2800"/>
              <a:t>relate to </a:t>
            </a:r>
            <a:r>
              <a:rPr b="1" lang="en-US" sz="2800"/>
              <a:t>Project</a:t>
            </a:r>
            <a:r>
              <a:rPr lang="en-US" sz="2800"/>
              <a:t> Quality. They are used to quantify defects, cost, schedule, productivity and estimation of various </a:t>
            </a:r>
            <a:r>
              <a:rPr b="1" lang="en-US" sz="2800"/>
              <a:t>project</a:t>
            </a:r>
            <a:r>
              <a:rPr lang="en-US" sz="2800"/>
              <a:t> resources and deliverables.</a:t>
            </a:r>
            <a:br>
              <a:rPr lang="en-US" sz="2800"/>
            </a:br>
            <a:br>
              <a:rPr b="1" lang="en-US" sz="2800"/>
            </a:br>
            <a:br>
              <a:rPr lang="en-US" sz="2800">
                <a:latin typeface="Calibri"/>
                <a:ea typeface="Calibri"/>
                <a:cs typeface="Calibri"/>
                <a:sym typeface="Calibri"/>
              </a:rPr>
            </a:br>
            <a:endParaRPr sz="2800">
              <a:latin typeface="Calibri"/>
              <a:ea typeface="Calibri"/>
              <a:cs typeface="Calibri"/>
              <a:sym typeface="Calibri"/>
            </a:endParaRPr>
          </a:p>
        </p:txBody>
      </p:sp>
      <p:pic>
        <p:nvPicPr>
          <p:cNvPr id="268" name="Google Shape;268;p159"/>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269" name="Google Shape;269;p159"/>
          <p:cNvSpPr/>
          <p:nvPr/>
        </p:nvSpPr>
        <p:spPr>
          <a:xfrm>
            <a:off x="3711258" y="610658"/>
            <a:ext cx="5358764"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Software Metrics</a:t>
            </a:r>
            <a:endParaRPr b="0" i="0" sz="4000" u="none" cap="none" strike="noStrike">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160"/>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400"/>
              <a:buFont typeface="Calibri"/>
              <a:buNone/>
            </a:pPr>
            <a:r>
              <a:rPr lang="en-US" sz="4400">
                <a:latin typeface="Calibri"/>
                <a:ea typeface="Calibri"/>
                <a:cs typeface="Calibri"/>
                <a:sym typeface="Calibri"/>
              </a:rPr>
              <a:t>Process and Project Metrics [1]</a:t>
            </a:r>
            <a:endParaRPr/>
          </a:p>
        </p:txBody>
      </p:sp>
      <p:sp>
        <p:nvSpPr>
          <p:cNvPr id="277" name="Google Shape;277;p160"/>
          <p:cNvSpPr txBox="1"/>
          <p:nvPr>
            <p:ph idx="1" type="body"/>
          </p:nvPr>
        </p:nvSpPr>
        <p:spPr>
          <a:xfrm>
            <a:off x="675249" y="1867682"/>
            <a:ext cx="11169748" cy="3121177"/>
          </a:xfrm>
          <a:prstGeom prst="rect">
            <a:avLst/>
          </a:prstGeom>
          <a:noFill/>
          <a:ln>
            <a:noFill/>
          </a:ln>
        </p:spPr>
        <p:txBody>
          <a:bodyPr anchorCtr="0" anchor="t" bIns="45700" lIns="0" spcFirstLastPara="1" rIns="0" wrap="square" tIns="45700">
            <a:normAutofit/>
          </a:bodyPr>
          <a:lstStyle/>
          <a:p>
            <a:pPr indent="-152400" lvl="0" marL="91440" rtl="0" algn="l">
              <a:lnSpc>
                <a:spcPct val="90000"/>
              </a:lnSpc>
              <a:spcBef>
                <a:spcPts val="0"/>
              </a:spcBef>
              <a:spcAft>
                <a:spcPts val="0"/>
              </a:spcAft>
              <a:buSzPts val="2400"/>
              <a:buChar char=" "/>
            </a:pPr>
            <a:r>
              <a:rPr b="1" lang="en-US" sz="2400"/>
              <a:t>a) Process Metrics</a:t>
            </a:r>
            <a:endParaRPr/>
          </a:p>
          <a:p>
            <a:pPr indent="-152400" lvl="0" marL="91440" rtl="0" algn="l">
              <a:lnSpc>
                <a:spcPct val="90000"/>
              </a:lnSpc>
              <a:spcBef>
                <a:spcPts val="1400"/>
              </a:spcBef>
              <a:spcAft>
                <a:spcPts val="0"/>
              </a:spcAft>
              <a:buSzPts val="2400"/>
              <a:buChar char=" "/>
            </a:pPr>
            <a:r>
              <a:rPr lang="en-US" sz="2400"/>
              <a:t>These are metrics that pertain to Process Quality. They are used to measure the efficiency and effectiveness of various processes.</a:t>
            </a:r>
            <a:br>
              <a:rPr lang="en-US" sz="2400"/>
            </a:br>
            <a:r>
              <a:rPr lang="en-US" sz="2400"/>
              <a:t> </a:t>
            </a:r>
            <a:endParaRPr/>
          </a:p>
          <a:p>
            <a:pPr indent="-152400" lvl="0" marL="91440" rtl="0" algn="l">
              <a:lnSpc>
                <a:spcPct val="90000"/>
              </a:lnSpc>
              <a:spcBef>
                <a:spcPts val="1400"/>
              </a:spcBef>
              <a:spcAft>
                <a:spcPts val="0"/>
              </a:spcAft>
              <a:buSzPts val="2400"/>
              <a:buChar char=" "/>
            </a:pPr>
            <a:r>
              <a:rPr b="1" lang="en-US" sz="2400"/>
              <a:t>b) Project Metrics</a:t>
            </a:r>
            <a:endParaRPr/>
          </a:p>
          <a:p>
            <a:pPr indent="-152400" lvl="0" marL="91440" rtl="0" algn="l">
              <a:lnSpc>
                <a:spcPct val="90000"/>
              </a:lnSpc>
              <a:spcBef>
                <a:spcPts val="1400"/>
              </a:spcBef>
              <a:spcAft>
                <a:spcPts val="0"/>
              </a:spcAft>
              <a:buSzPts val="2400"/>
              <a:buChar char=" "/>
            </a:pPr>
            <a:r>
              <a:rPr lang="en-US" sz="2400"/>
              <a:t>These are metrics that pertain to Project Quality. They are used to quantify defects, cost, schedule, productivity and estimation of various project resources and deliverables.</a:t>
            </a:r>
            <a:endParaRPr/>
          </a:p>
          <a:p>
            <a:pPr indent="0" lvl="0" marL="91440" rtl="0" algn="l">
              <a:lnSpc>
                <a:spcPct val="90000"/>
              </a:lnSpc>
              <a:spcBef>
                <a:spcPts val="1400"/>
              </a:spcBef>
              <a:spcAft>
                <a:spcPts val="0"/>
              </a:spcAft>
              <a:buSzPts val="2000"/>
              <a:buNone/>
            </a:pPr>
            <a:r>
              <a:t/>
            </a:r>
            <a:endParaRPr/>
          </a:p>
        </p:txBody>
      </p:sp>
      <p:pic>
        <p:nvPicPr>
          <p:cNvPr id="278" name="Google Shape;278;p160"/>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
          <p:cNvSpPr txBox="1"/>
          <p:nvPr>
            <p:ph type="title"/>
          </p:nvPr>
        </p:nvSpPr>
        <p:spPr>
          <a:xfrm>
            <a:off x="1625600" y="1045989"/>
            <a:ext cx="9530080" cy="968440"/>
          </a:xfrm>
          <a:prstGeom prst="rect">
            <a:avLst/>
          </a:prstGeom>
          <a:noFill/>
          <a:ln>
            <a:noFill/>
          </a:ln>
        </p:spPr>
        <p:txBody>
          <a:bodyPr anchorCtr="0" anchor="b" bIns="45700" lIns="91425" spcFirstLastPara="1" rIns="91425" wrap="square" tIns="45700">
            <a:noAutofit/>
          </a:bodyPr>
          <a:lstStyle/>
          <a:p>
            <a:pPr indent="0" lvl="0" marL="0" rtl="0" algn="l">
              <a:lnSpc>
                <a:spcPct val="85000"/>
              </a:lnSpc>
              <a:spcBef>
                <a:spcPts val="0"/>
              </a:spcBef>
              <a:spcAft>
                <a:spcPts val="0"/>
              </a:spcAft>
              <a:buSzPts val="4000"/>
              <a:buNone/>
            </a:pPr>
            <a:r>
              <a:rPr b="1" lang="en-US" sz="4000"/>
              <a:t>UNIT III </a:t>
            </a:r>
            <a:r>
              <a:rPr lang="en-US" sz="4000"/>
              <a:t>-</a:t>
            </a:r>
            <a:r>
              <a:rPr b="1" lang="en-US" sz="4000"/>
              <a:t> Software Project Management</a:t>
            </a:r>
            <a:br>
              <a:rPr lang="en-US" sz="4000"/>
            </a:br>
            <a:endParaRPr sz="4000"/>
          </a:p>
        </p:txBody>
      </p:sp>
      <p:sp>
        <p:nvSpPr>
          <p:cNvPr id="119" name="Google Shape;119;p2"/>
          <p:cNvSpPr txBox="1"/>
          <p:nvPr>
            <p:ph idx="1" type="body"/>
          </p:nvPr>
        </p:nvSpPr>
        <p:spPr>
          <a:xfrm>
            <a:off x="499110" y="1790625"/>
            <a:ext cx="10656570" cy="4479235"/>
          </a:xfrm>
          <a:prstGeom prst="rect">
            <a:avLst/>
          </a:prstGeom>
          <a:noFill/>
          <a:ln>
            <a:noFill/>
          </a:ln>
        </p:spPr>
        <p:txBody>
          <a:bodyPr anchorCtr="0" anchor="t" bIns="45700" lIns="0" spcFirstLastPara="1" rIns="0" wrap="square" tIns="45700">
            <a:normAutofit/>
          </a:bodyPr>
          <a:lstStyle/>
          <a:p>
            <a:pPr indent="-342900" lvl="0" marL="457200" rtl="0" algn="l">
              <a:lnSpc>
                <a:spcPct val="90000"/>
              </a:lnSpc>
              <a:spcBef>
                <a:spcPts val="1200"/>
              </a:spcBef>
              <a:spcAft>
                <a:spcPts val="0"/>
              </a:spcAft>
              <a:buSzPts val="1800"/>
              <a:buChar char=" "/>
            </a:pPr>
            <a:r>
              <a:rPr b="1" lang="en-US" sz="2400"/>
              <a:t>                                                                     </a:t>
            </a:r>
            <a:endParaRPr sz="2400"/>
          </a:p>
          <a:p>
            <a:pPr indent="-342900" lvl="0" marL="457200" rtl="0" algn="just">
              <a:lnSpc>
                <a:spcPct val="90000"/>
              </a:lnSpc>
              <a:spcBef>
                <a:spcPts val="1200"/>
              </a:spcBef>
              <a:spcAft>
                <a:spcPts val="0"/>
              </a:spcAft>
              <a:buSzPts val="1800"/>
              <a:buChar char=" "/>
            </a:pPr>
            <a:r>
              <a:rPr lang="en-US" sz="2400"/>
              <a:t>Project Management Principles, Process and Project Metrics, Function Point analysis, LOC, Make/Buy Decision, COCOMO II -Project Planning, SWOT analysis, Functions of manager, Team building &amp; development, Risk Management.</a:t>
            </a:r>
            <a:endParaRPr sz="2400"/>
          </a:p>
          <a:p>
            <a:pPr indent="-342900" lvl="0" marL="457200" rtl="0" algn="l">
              <a:lnSpc>
                <a:spcPct val="90000"/>
              </a:lnSpc>
              <a:spcBef>
                <a:spcPts val="1200"/>
              </a:spcBef>
              <a:spcAft>
                <a:spcPts val="0"/>
              </a:spcAft>
              <a:buSzPts val="1800"/>
              <a:buChar char=" "/>
            </a:pPr>
            <a:br>
              <a:rPr lang="en-US" sz="2400"/>
            </a:br>
            <a:endParaRPr sz="2400"/>
          </a:p>
        </p:txBody>
      </p:sp>
      <p:pic>
        <p:nvPicPr>
          <p:cNvPr id="120" name="Google Shape;120;p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61"/>
          <p:cNvSpPr txBox="1"/>
          <p:nvPr>
            <p:ph type="title"/>
          </p:nvPr>
        </p:nvSpPr>
        <p:spPr>
          <a:xfrm>
            <a:off x="964677" y="3359586"/>
            <a:ext cx="11469370" cy="1771650"/>
          </a:xfrm>
          <a:prstGeom prst="rect">
            <a:avLst/>
          </a:prstGeom>
          <a:noFill/>
          <a:ln>
            <a:noFill/>
          </a:ln>
        </p:spPr>
        <p:txBody>
          <a:bodyPr anchorCtr="0" anchor="b" bIns="45700" lIns="91425" spcFirstLastPara="1" rIns="91425" wrap="square" tIns="45700">
            <a:noAutofit/>
          </a:bodyPr>
          <a:lstStyle/>
          <a:p>
            <a:pPr indent="0" lvl="0" marL="0" rtl="0" algn="l">
              <a:lnSpc>
                <a:spcPct val="85000"/>
              </a:lnSpc>
              <a:spcBef>
                <a:spcPts val="0"/>
              </a:spcBef>
              <a:spcAft>
                <a:spcPts val="0"/>
              </a:spcAft>
              <a:buClr>
                <a:srgbClr val="3F3F3F"/>
              </a:buClr>
              <a:buSzPts val="3200"/>
              <a:buFont typeface="Calibri"/>
              <a:buNone/>
            </a:pPr>
            <a:r>
              <a:rPr lang="en-US" sz="3200"/>
              <a:t> </a:t>
            </a:r>
            <a:br>
              <a:rPr lang="en-US" sz="3200"/>
            </a:br>
            <a:br>
              <a:rPr lang="en-US" sz="3200"/>
            </a:br>
            <a:r>
              <a:rPr lang="en-US" sz="2800">
                <a:latin typeface="Calibri"/>
                <a:ea typeface="Calibri"/>
                <a:cs typeface="Calibri"/>
                <a:sym typeface="Calibri"/>
              </a:rPr>
              <a:t>Measurement can be applied to the software process with the intent of improving it on a continuous basis.</a:t>
            </a:r>
            <a:br>
              <a:rPr lang="en-US" sz="2800">
                <a:latin typeface="Calibri"/>
                <a:ea typeface="Calibri"/>
                <a:cs typeface="Calibri"/>
                <a:sym typeface="Calibri"/>
              </a:rPr>
            </a:br>
            <a:br>
              <a:rPr lang="en-US" sz="2800">
                <a:latin typeface="Calibri"/>
                <a:ea typeface="Calibri"/>
                <a:cs typeface="Calibri"/>
                <a:sym typeface="Calibri"/>
              </a:rPr>
            </a:br>
            <a:r>
              <a:rPr lang="en-US" sz="2800">
                <a:latin typeface="Calibri"/>
                <a:ea typeface="Calibri"/>
                <a:cs typeface="Calibri"/>
                <a:sym typeface="Calibri"/>
              </a:rPr>
              <a:t>Measurement can be used throughout a software project to assist in estimation, quality control, productivity assessment and project control.</a:t>
            </a:r>
            <a:br>
              <a:rPr lang="en-US" sz="2400">
                <a:latin typeface="Calibri"/>
                <a:ea typeface="Calibri"/>
                <a:cs typeface="Calibri"/>
                <a:sym typeface="Calibri"/>
              </a:rPr>
            </a:br>
            <a:br>
              <a:rPr lang="en-US" sz="3200"/>
            </a:br>
            <a:br>
              <a:rPr lang="en-US" sz="3200"/>
            </a:br>
            <a:endParaRPr sz="3200"/>
          </a:p>
        </p:txBody>
      </p:sp>
      <p:pic>
        <p:nvPicPr>
          <p:cNvPr id="286" name="Google Shape;286;p16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287" name="Google Shape;287;p161"/>
          <p:cNvSpPr txBox="1"/>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marR="0" rtl="0" algn="l">
              <a:lnSpc>
                <a:spcPct val="85000"/>
              </a:lnSpc>
              <a:spcBef>
                <a:spcPts val="0"/>
              </a:spcBef>
              <a:spcAft>
                <a:spcPts val="0"/>
              </a:spcAft>
              <a:buClr>
                <a:srgbClr val="3F3F3F"/>
              </a:buClr>
              <a:buSzPts val="4400"/>
              <a:buFont typeface="Calibri"/>
              <a:buNone/>
            </a:pPr>
            <a:r>
              <a:t/>
            </a:r>
            <a:endParaRPr b="0" i="0" sz="4400" u="none" cap="none" strike="noStrike">
              <a:solidFill>
                <a:srgbClr val="3F3F3F"/>
              </a:solidFill>
              <a:latin typeface="Calibri"/>
              <a:ea typeface="Calibri"/>
              <a:cs typeface="Calibri"/>
              <a:sym typeface="Calibri"/>
            </a:endParaRPr>
          </a:p>
        </p:txBody>
      </p:sp>
      <p:sp>
        <p:nvSpPr>
          <p:cNvPr id="288" name="Google Shape;288;p161"/>
          <p:cNvSpPr/>
          <p:nvPr/>
        </p:nvSpPr>
        <p:spPr>
          <a:xfrm>
            <a:off x="3711258" y="610658"/>
            <a:ext cx="5358764"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Software Measurement</a:t>
            </a:r>
            <a:endParaRPr b="0" i="0" sz="4000" u="none" cap="none" strike="noStrike">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162"/>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400"/>
              <a:buFont typeface="Calibri"/>
              <a:buNone/>
            </a:pPr>
            <a:r>
              <a:rPr lang="en-US" sz="4400">
                <a:latin typeface="Calibri"/>
                <a:ea typeface="Calibri"/>
                <a:cs typeface="Calibri"/>
                <a:sym typeface="Calibri"/>
              </a:rPr>
              <a:t>Software Measurement</a:t>
            </a:r>
            <a:endParaRPr/>
          </a:p>
        </p:txBody>
      </p:sp>
      <p:sp>
        <p:nvSpPr>
          <p:cNvPr id="296" name="Google Shape;296;p162"/>
          <p:cNvSpPr txBox="1"/>
          <p:nvPr>
            <p:ph idx="1" type="body"/>
          </p:nvPr>
        </p:nvSpPr>
        <p:spPr>
          <a:xfrm>
            <a:off x="675249" y="1867682"/>
            <a:ext cx="11169748" cy="4207654"/>
          </a:xfrm>
          <a:prstGeom prst="rect">
            <a:avLst/>
          </a:prstGeom>
          <a:noFill/>
          <a:ln>
            <a:noFill/>
          </a:ln>
        </p:spPr>
        <p:txBody>
          <a:bodyPr anchorCtr="0" anchor="t" bIns="45700" lIns="0" spcFirstLastPara="1" rIns="0" wrap="square" tIns="45700">
            <a:normAutofit lnSpcReduction="10000"/>
          </a:bodyPr>
          <a:lstStyle/>
          <a:p>
            <a:pPr indent="-457200" lvl="0" marL="457200" rtl="0" algn="just">
              <a:lnSpc>
                <a:spcPct val="90000"/>
              </a:lnSpc>
              <a:spcBef>
                <a:spcPts val="0"/>
              </a:spcBef>
              <a:spcAft>
                <a:spcPts val="0"/>
              </a:spcAft>
              <a:buSzPts val="3600"/>
              <a:buFont typeface="Calibri"/>
              <a:buAutoNum type="alphaLcParenR"/>
            </a:pPr>
            <a:r>
              <a:rPr lang="en-US" sz="3600"/>
              <a:t>Direct Measures- cost and efforts applied i.e. </a:t>
            </a:r>
            <a:endParaRPr sz="3600"/>
          </a:p>
          <a:p>
            <a:pPr indent="-457200" lvl="1" marL="1600200" rtl="0" algn="just">
              <a:lnSpc>
                <a:spcPct val="90000"/>
              </a:lnSpc>
              <a:spcBef>
                <a:spcPts val="400"/>
              </a:spcBef>
              <a:spcAft>
                <a:spcPts val="0"/>
              </a:spcAft>
              <a:buSzPts val="3400"/>
              <a:buFont typeface="Calibri"/>
              <a:buAutoNum type="romanLcPeriod"/>
            </a:pPr>
            <a:r>
              <a:rPr lang="en-US" sz="3400"/>
              <a:t>Line of Code -LOC , </a:t>
            </a:r>
            <a:endParaRPr sz="3400"/>
          </a:p>
          <a:p>
            <a:pPr indent="-457200" lvl="1" marL="1600200" rtl="0" algn="just">
              <a:lnSpc>
                <a:spcPct val="90000"/>
              </a:lnSpc>
              <a:spcBef>
                <a:spcPts val="600"/>
              </a:spcBef>
              <a:spcAft>
                <a:spcPts val="0"/>
              </a:spcAft>
              <a:buSzPts val="3400"/>
              <a:buFont typeface="Calibri"/>
              <a:buAutoNum type="romanLcPeriod"/>
            </a:pPr>
            <a:r>
              <a:rPr lang="en-US" sz="3400"/>
              <a:t>Function Point -FP, </a:t>
            </a:r>
            <a:endParaRPr sz="3400"/>
          </a:p>
          <a:p>
            <a:pPr indent="-457200" lvl="1" marL="1600200" rtl="0" algn="just">
              <a:lnSpc>
                <a:spcPct val="90000"/>
              </a:lnSpc>
              <a:spcBef>
                <a:spcPts val="600"/>
              </a:spcBef>
              <a:spcAft>
                <a:spcPts val="0"/>
              </a:spcAft>
              <a:buSzPts val="3400"/>
              <a:buFont typeface="Calibri"/>
              <a:buAutoNum type="romanLcPeriod"/>
            </a:pPr>
            <a:r>
              <a:rPr lang="en-US" sz="3400"/>
              <a:t>execution speed, </a:t>
            </a:r>
            <a:endParaRPr sz="3400"/>
          </a:p>
          <a:p>
            <a:pPr indent="-457200" lvl="1" marL="1600200" rtl="0" algn="just">
              <a:lnSpc>
                <a:spcPct val="90000"/>
              </a:lnSpc>
              <a:spcBef>
                <a:spcPts val="600"/>
              </a:spcBef>
              <a:spcAft>
                <a:spcPts val="0"/>
              </a:spcAft>
              <a:buSzPts val="3400"/>
              <a:buFont typeface="Calibri"/>
              <a:buAutoNum type="romanLcPeriod"/>
            </a:pPr>
            <a:r>
              <a:rPr lang="en-US" sz="3400"/>
              <a:t>memory size, </a:t>
            </a:r>
            <a:endParaRPr sz="3400"/>
          </a:p>
          <a:p>
            <a:pPr indent="-457200" lvl="1" marL="1600200" rtl="0" algn="just">
              <a:lnSpc>
                <a:spcPct val="90000"/>
              </a:lnSpc>
              <a:spcBef>
                <a:spcPts val="600"/>
              </a:spcBef>
              <a:spcAft>
                <a:spcPts val="0"/>
              </a:spcAft>
              <a:buSzPts val="3400"/>
              <a:buFont typeface="Calibri"/>
              <a:buAutoNum type="romanLcPeriod"/>
            </a:pPr>
            <a:r>
              <a:rPr lang="en-US" sz="3400"/>
              <a:t>defect reported.</a:t>
            </a:r>
            <a:endParaRPr/>
          </a:p>
          <a:p>
            <a:pPr indent="-457200" lvl="0" marL="457200" rtl="0" algn="just">
              <a:lnSpc>
                <a:spcPct val="90000"/>
              </a:lnSpc>
              <a:spcBef>
                <a:spcPts val="1600"/>
              </a:spcBef>
              <a:spcAft>
                <a:spcPts val="0"/>
              </a:spcAft>
              <a:buSzPts val="3600"/>
              <a:buFont typeface="Calibri"/>
              <a:buAutoNum type="alphaLcParenR"/>
            </a:pPr>
            <a:r>
              <a:rPr lang="en-US" sz="3600"/>
              <a:t>Indirect Measures- quality, complexity, efficiency, reliability, maintainability.</a:t>
            </a:r>
            <a:endParaRPr/>
          </a:p>
          <a:p>
            <a:pPr indent="0" lvl="0" marL="0" rtl="0" algn="l">
              <a:lnSpc>
                <a:spcPct val="90000"/>
              </a:lnSpc>
              <a:spcBef>
                <a:spcPts val="1400"/>
              </a:spcBef>
              <a:spcAft>
                <a:spcPts val="0"/>
              </a:spcAft>
              <a:buSzPts val="3600"/>
              <a:buNone/>
            </a:pPr>
            <a:r>
              <a:t/>
            </a:r>
            <a:endParaRPr sz="3600"/>
          </a:p>
          <a:p>
            <a:pPr indent="0" lvl="0" marL="0" rtl="0" algn="l">
              <a:lnSpc>
                <a:spcPct val="90000"/>
              </a:lnSpc>
              <a:spcBef>
                <a:spcPts val="1400"/>
              </a:spcBef>
              <a:spcAft>
                <a:spcPts val="0"/>
              </a:spcAft>
              <a:buSzPts val="3600"/>
              <a:buNone/>
            </a:pPr>
            <a:r>
              <a:t/>
            </a:r>
            <a:endParaRPr sz="3600"/>
          </a:p>
        </p:txBody>
      </p:sp>
      <p:pic>
        <p:nvPicPr>
          <p:cNvPr id="297" name="Google Shape;297;p16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163"/>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000"/>
              <a:buFont typeface="Calibri"/>
              <a:buNone/>
            </a:pPr>
            <a:r>
              <a:rPr lang="en-US" sz="4000"/>
              <a:t>Direct Measurement : Function Point (FP)</a:t>
            </a:r>
            <a:endParaRPr/>
          </a:p>
        </p:txBody>
      </p:sp>
      <p:sp>
        <p:nvSpPr>
          <p:cNvPr id="305" name="Google Shape;305;p163"/>
          <p:cNvSpPr txBox="1"/>
          <p:nvPr>
            <p:ph idx="1" type="body"/>
          </p:nvPr>
        </p:nvSpPr>
        <p:spPr>
          <a:xfrm>
            <a:off x="829869" y="1829933"/>
            <a:ext cx="10563860" cy="4206865"/>
          </a:xfrm>
          <a:prstGeom prst="rect">
            <a:avLst/>
          </a:prstGeom>
          <a:noFill/>
          <a:ln>
            <a:noFill/>
          </a:ln>
        </p:spPr>
        <p:txBody>
          <a:bodyPr anchorCtr="0" anchor="t" bIns="45700" lIns="0" spcFirstLastPara="1" rIns="0" wrap="square" tIns="45700">
            <a:noAutofit/>
          </a:bodyPr>
          <a:lstStyle/>
          <a:p>
            <a:pPr indent="-342900" lvl="0" marL="342900" rtl="0" algn="just">
              <a:lnSpc>
                <a:spcPct val="90000"/>
              </a:lnSpc>
              <a:spcBef>
                <a:spcPts val="0"/>
              </a:spcBef>
              <a:spcAft>
                <a:spcPts val="0"/>
              </a:spcAft>
              <a:buSzPts val="2400"/>
              <a:buFont typeface="Arial"/>
              <a:buChar char="•"/>
            </a:pPr>
            <a:r>
              <a:rPr lang="en-US" sz="2400"/>
              <a:t>A function point calculates software size with the help of logical design and performance of </a:t>
            </a:r>
            <a:r>
              <a:rPr lang="en-US" sz="2400">
                <a:solidFill>
                  <a:srgbClr val="FF0000"/>
                </a:solidFill>
              </a:rPr>
              <a:t>functions</a:t>
            </a:r>
            <a:r>
              <a:rPr lang="en-US" sz="2400"/>
              <a:t> as per user requirements. </a:t>
            </a:r>
            <a:endParaRPr sz="2400"/>
          </a:p>
          <a:p>
            <a:pPr indent="-342900" lvl="0" marL="342900" rtl="0" algn="just">
              <a:lnSpc>
                <a:spcPct val="90000"/>
              </a:lnSpc>
              <a:spcBef>
                <a:spcPts val="1400"/>
              </a:spcBef>
              <a:spcAft>
                <a:spcPts val="0"/>
              </a:spcAft>
              <a:buSzPts val="2400"/>
              <a:buFont typeface="Arial"/>
              <a:buChar char="•"/>
            </a:pPr>
            <a:r>
              <a:rPr lang="en-US" sz="2400"/>
              <a:t>It also helps in determining the business functionality of a software application.</a:t>
            </a:r>
            <a:endParaRPr/>
          </a:p>
          <a:p>
            <a:pPr indent="-342900" lvl="0" marL="342900" rtl="0" algn="just">
              <a:lnSpc>
                <a:spcPct val="90000"/>
              </a:lnSpc>
              <a:spcBef>
                <a:spcPts val="1400"/>
              </a:spcBef>
              <a:spcAft>
                <a:spcPts val="0"/>
              </a:spcAft>
              <a:buSzPts val="2400"/>
              <a:buFont typeface="Arial"/>
              <a:buChar char="•"/>
            </a:pPr>
            <a:r>
              <a:rPr lang="en-US" sz="2400"/>
              <a:t>It is derived from a software's requirements and can be estimated in the early phases of software development, before the actual lines of code can be determined.</a:t>
            </a:r>
            <a:endParaRPr/>
          </a:p>
          <a:p>
            <a:pPr indent="-342900" lvl="0" marL="342900" rtl="0" algn="just">
              <a:lnSpc>
                <a:spcPct val="90000"/>
              </a:lnSpc>
              <a:spcBef>
                <a:spcPts val="1400"/>
              </a:spcBef>
              <a:spcAft>
                <a:spcPts val="0"/>
              </a:spcAft>
              <a:buSzPts val="2400"/>
              <a:buFont typeface="Arial"/>
              <a:buChar char="•"/>
            </a:pPr>
            <a:r>
              <a:rPr lang="en-US" sz="2400"/>
              <a:t>The number of </a:t>
            </a:r>
            <a:r>
              <a:rPr lang="en-US" sz="2400">
                <a:solidFill>
                  <a:srgbClr val="FF0000"/>
                </a:solidFill>
              </a:rPr>
              <a:t>function points in a code depends on function complexity</a:t>
            </a:r>
            <a:r>
              <a:rPr lang="en-US" sz="2400"/>
              <a:t>.</a:t>
            </a:r>
            <a:endParaRPr/>
          </a:p>
          <a:p>
            <a:pPr indent="-342900" lvl="0" marL="342900" rtl="0" algn="just">
              <a:lnSpc>
                <a:spcPct val="90000"/>
              </a:lnSpc>
              <a:spcBef>
                <a:spcPts val="1400"/>
              </a:spcBef>
              <a:spcAft>
                <a:spcPts val="0"/>
              </a:spcAft>
              <a:buSzPts val="2400"/>
              <a:buFont typeface="Arial"/>
              <a:buChar char="•"/>
            </a:pPr>
            <a:r>
              <a:rPr lang="en-US" sz="2400"/>
              <a:t>Measure software development and maintenance </a:t>
            </a:r>
            <a:r>
              <a:rPr lang="en-US" sz="2400">
                <a:solidFill>
                  <a:srgbClr val="FF0000"/>
                </a:solidFill>
              </a:rPr>
              <a:t>independently</a:t>
            </a:r>
            <a:r>
              <a:rPr lang="en-US" sz="2400"/>
              <a:t> of technology used for implementation</a:t>
            </a:r>
            <a:endParaRPr/>
          </a:p>
          <a:p>
            <a:pPr indent="-190500" lvl="0" marL="342900" rtl="0" algn="just">
              <a:lnSpc>
                <a:spcPct val="90000"/>
              </a:lnSpc>
              <a:spcBef>
                <a:spcPts val="1400"/>
              </a:spcBef>
              <a:spcAft>
                <a:spcPts val="0"/>
              </a:spcAft>
              <a:buSzPts val="2400"/>
              <a:buFont typeface="Arial"/>
              <a:buNone/>
            </a:pPr>
            <a:r>
              <a:t/>
            </a:r>
            <a:endParaRPr sz="2400"/>
          </a:p>
          <a:p>
            <a:pPr indent="0" lvl="0" marL="0" rtl="0" algn="just">
              <a:lnSpc>
                <a:spcPct val="90000"/>
              </a:lnSpc>
              <a:spcBef>
                <a:spcPts val="1400"/>
              </a:spcBef>
              <a:spcAft>
                <a:spcPts val="0"/>
              </a:spcAft>
              <a:buSzPts val="2400"/>
              <a:buNone/>
            </a:pPr>
            <a:r>
              <a:rPr lang="en-US" sz="2400"/>
              <a:t> </a:t>
            </a:r>
            <a:endParaRPr/>
          </a:p>
          <a:p>
            <a:pPr indent="0" lvl="0" marL="91440" rtl="0" algn="just">
              <a:lnSpc>
                <a:spcPct val="90000"/>
              </a:lnSpc>
              <a:spcBef>
                <a:spcPts val="1400"/>
              </a:spcBef>
              <a:spcAft>
                <a:spcPts val="0"/>
              </a:spcAft>
              <a:buSzPts val="2400"/>
              <a:buNone/>
            </a:pPr>
            <a:r>
              <a:t/>
            </a:r>
            <a:endParaRPr sz="2400">
              <a:solidFill>
                <a:schemeClr val="dk1"/>
              </a:solidFill>
            </a:endParaRPr>
          </a:p>
        </p:txBody>
      </p:sp>
      <p:pic>
        <p:nvPicPr>
          <p:cNvPr id="306" name="Google Shape;306;p16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164"/>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000"/>
              <a:buFont typeface="Calibri"/>
              <a:buNone/>
            </a:pPr>
            <a:r>
              <a:rPr lang="en-US" sz="4000"/>
              <a:t>Direct Measurement : Function Point (FP)</a:t>
            </a:r>
            <a:endParaRPr/>
          </a:p>
        </p:txBody>
      </p:sp>
      <p:sp>
        <p:nvSpPr>
          <p:cNvPr id="314" name="Google Shape;314;p164"/>
          <p:cNvSpPr txBox="1"/>
          <p:nvPr>
            <p:ph idx="1" type="body"/>
          </p:nvPr>
        </p:nvSpPr>
        <p:spPr>
          <a:xfrm>
            <a:off x="1196788" y="1715633"/>
            <a:ext cx="10141772" cy="4206865"/>
          </a:xfrm>
          <a:prstGeom prst="rect">
            <a:avLst/>
          </a:prstGeom>
          <a:noFill/>
          <a:ln>
            <a:noFill/>
          </a:ln>
        </p:spPr>
        <p:txBody>
          <a:bodyPr anchorCtr="0" anchor="t" bIns="45700" lIns="0" spcFirstLastPara="1" rIns="0" wrap="square" tIns="45700">
            <a:normAutofit/>
          </a:bodyPr>
          <a:lstStyle/>
          <a:p>
            <a:pPr indent="-228600" lvl="0" marL="228600" rtl="0" algn="just">
              <a:lnSpc>
                <a:spcPct val="90000"/>
              </a:lnSpc>
              <a:spcBef>
                <a:spcPts val="0"/>
              </a:spcBef>
              <a:spcAft>
                <a:spcPts val="0"/>
              </a:spcAft>
              <a:buSzPts val="2400"/>
              <a:buFont typeface="Arial"/>
              <a:buChar char="•"/>
            </a:pPr>
            <a:r>
              <a:rPr lang="en-US" sz="2400"/>
              <a:t>Since Function Points measures systems from a functional perspective they are independent of technology. </a:t>
            </a:r>
            <a:endParaRPr sz="2400"/>
          </a:p>
          <a:p>
            <a:pPr indent="-228600" lvl="0" marL="228600" rtl="0" algn="just">
              <a:lnSpc>
                <a:spcPct val="90000"/>
              </a:lnSpc>
              <a:spcBef>
                <a:spcPts val="1400"/>
              </a:spcBef>
              <a:spcAft>
                <a:spcPts val="0"/>
              </a:spcAft>
              <a:buSzPts val="2400"/>
              <a:buFont typeface="Arial"/>
              <a:buChar char="•"/>
            </a:pPr>
            <a:r>
              <a:rPr lang="en-US" sz="2400">
                <a:solidFill>
                  <a:srgbClr val="FF0000"/>
                </a:solidFill>
              </a:rPr>
              <a:t>Regardless of language, development method, or hardware platform used, the number of function points for a system will remain constant. </a:t>
            </a:r>
            <a:endParaRPr sz="2400">
              <a:solidFill>
                <a:srgbClr val="FF0000"/>
              </a:solidFill>
            </a:endParaRPr>
          </a:p>
          <a:p>
            <a:pPr indent="-228600" lvl="0" marL="228600" rtl="0" algn="just">
              <a:lnSpc>
                <a:spcPct val="90000"/>
              </a:lnSpc>
              <a:spcBef>
                <a:spcPts val="1400"/>
              </a:spcBef>
              <a:spcAft>
                <a:spcPts val="0"/>
              </a:spcAft>
              <a:buSzPts val="2400"/>
              <a:buFont typeface="Arial"/>
              <a:buChar char="•"/>
            </a:pPr>
            <a:r>
              <a:rPr lang="en-US" sz="2400"/>
              <a:t>The only </a:t>
            </a:r>
            <a:r>
              <a:rPr lang="en-US" sz="2400">
                <a:solidFill>
                  <a:srgbClr val="FF0000"/>
                </a:solidFill>
              </a:rPr>
              <a:t>variable is the amount of effort needed to deliver </a:t>
            </a:r>
            <a:r>
              <a:rPr lang="en-US" sz="2400"/>
              <a:t>a given set of function points. </a:t>
            </a:r>
            <a:endParaRPr/>
          </a:p>
          <a:p>
            <a:pPr indent="0" lvl="0" marL="91440" rtl="0" algn="just">
              <a:lnSpc>
                <a:spcPct val="90000"/>
              </a:lnSpc>
              <a:spcBef>
                <a:spcPts val="1400"/>
              </a:spcBef>
              <a:spcAft>
                <a:spcPts val="0"/>
              </a:spcAft>
              <a:buSzPts val="2000"/>
              <a:buNone/>
            </a:pPr>
            <a:r>
              <a:t/>
            </a:r>
            <a:endParaRPr>
              <a:solidFill>
                <a:schemeClr val="dk1"/>
              </a:solidFill>
            </a:endParaRPr>
          </a:p>
        </p:txBody>
      </p:sp>
      <p:pic>
        <p:nvPicPr>
          <p:cNvPr id="315" name="Google Shape;315;p164"/>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165"/>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Five Components of Function Point</a:t>
            </a:r>
            <a:endParaRPr/>
          </a:p>
        </p:txBody>
      </p:sp>
      <p:sp>
        <p:nvSpPr>
          <p:cNvPr id="323" name="Google Shape;323;p165"/>
          <p:cNvSpPr txBox="1"/>
          <p:nvPr>
            <p:ph idx="1" type="body"/>
          </p:nvPr>
        </p:nvSpPr>
        <p:spPr>
          <a:xfrm>
            <a:off x="1097280" y="2120900"/>
            <a:ext cx="10058400" cy="3748194"/>
          </a:xfrm>
          <a:prstGeom prst="rect">
            <a:avLst/>
          </a:prstGeom>
          <a:noFill/>
          <a:ln>
            <a:noFill/>
          </a:ln>
        </p:spPr>
        <p:txBody>
          <a:bodyPr anchorCtr="0" anchor="t" bIns="45700" lIns="0" spcFirstLastPara="1" rIns="0" wrap="square" tIns="45700">
            <a:normAutofit/>
          </a:bodyPr>
          <a:lstStyle/>
          <a:p>
            <a:pPr indent="-91440" lvl="0" marL="91440" rtl="0" algn="l">
              <a:lnSpc>
                <a:spcPct val="90000"/>
              </a:lnSpc>
              <a:spcBef>
                <a:spcPts val="0"/>
              </a:spcBef>
              <a:spcAft>
                <a:spcPts val="0"/>
              </a:spcAft>
              <a:buSzPts val="2400"/>
              <a:buFont typeface="Noto Sans Symbols"/>
              <a:buNone/>
            </a:pPr>
            <a:r>
              <a:rPr lang="en-US" sz="2400"/>
              <a:t>A. Data  Function</a:t>
            </a:r>
            <a:endParaRPr/>
          </a:p>
          <a:p>
            <a:pPr indent="-182880" lvl="1" marL="384048" rtl="0" algn="l">
              <a:lnSpc>
                <a:spcPct val="90000"/>
              </a:lnSpc>
              <a:spcBef>
                <a:spcPts val="400"/>
              </a:spcBef>
              <a:spcAft>
                <a:spcPts val="0"/>
              </a:spcAft>
              <a:buSzPts val="2200"/>
              <a:buChar char="◦"/>
            </a:pPr>
            <a:r>
              <a:rPr lang="en-US" sz="2200">
                <a:solidFill>
                  <a:srgbClr val="498DF1"/>
                </a:solidFill>
              </a:rPr>
              <a:t>Internal logic files</a:t>
            </a:r>
            <a:endParaRPr/>
          </a:p>
          <a:p>
            <a:pPr indent="-182880" lvl="1" marL="384048" rtl="0" algn="l">
              <a:lnSpc>
                <a:spcPct val="90000"/>
              </a:lnSpc>
              <a:spcBef>
                <a:spcPts val="600"/>
              </a:spcBef>
              <a:spcAft>
                <a:spcPts val="0"/>
              </a:spcAft>
              <a:buSzPts val="2200"/>
              <a:buChar char="◦"/>
            </a:pPr>
            <a:r>
              <a:rPr lang="en-US" sz="2200">
                <a:solidFill>
                  <a:srgbClr val="498DF1"/>
                </a:solidFill>
              </a:rPr>
              <a:t>External Interface files</a:t>
            </a:r>
            <a:endParaRPr/>
          </a:p>
          <a:p>
            <a:pPr indent="-27938" lvl="0" marL="91440" rtl="0" algn="l">
              <a:lnSpc>
                <a:spcPct val="90000"/>
              </a:lnSpc>
              <a:spcBef>
                <a:spcPts val="1600"/>
              </a:spcBef>
              <a:spcAft>
                <a:spcPts val="0"/>
              </a:spcAft>
              <a:buSzPts val="1000"/>
              <a:buNone/>
            </a:pPr>
            <a:r>
              <a:t/>
            </a:r>
            <a:endParaRPr sz="1000"/>
          </a:p>
          <a:p>
            <a:pPr indent="-91440" lvl="0" marL="91440" rtl="0" algn="l">
              <a:lnSpc>
                <a:spcPct val="90000"/>
              </a:lnSpc>
              <a:spcBef>
                <a:spcPts val="1400"/>
              </a:spcBef>
              <a:spcAft>
                <a:spcPts val="0"/>
              </a:spcAft>
              <a:buSzPts val="2400"/>
              <a:buFont typeface="Noto Sans Symbols"/>
              <a:buNone/>
            </a:pPr>
            <a:r>
              <a:rPr lang="en-US" sz="2400"/>
              <a:t>B. Transactional Functions</a:t>
            </a:r>
            <a:endParaRPr/>
          </a:p>
          <a:p>
            <a:pPr indent="-182880" lvl="1" marL="384048" rtl="0" algn="l">
              <a:lnSpc>
                <a:spcPct val="90000"/>
              </a:lnSpc>
              <a:spcBef>
                <a:spcPts val="400"/>
              </a:spcBef>
              <a:spcAft>
                <a:spcPts val="0"/>
              </a:spcAft>
              <a:buSzPts val="2200"/>
              <a:buChar char="◦"/>
            </a:pPr>
            <a:r>
              <a:rPr lang="en-US" sz="2200">
                <a:solidFill>
                  <a:srgbClr val="498DF1"/>
                </a:solidFill>
              </a:rPr>
              <a:t>External Inputs</a:t>
            </a:r>
            <a:endParaRPr/>
          </a:p>
          <a:p>
            <a:pPr indent="-182880" lvl="1" marL="384048" rtl="0" algn="l">
              <a:lnSpc>
                <a:spcPct val="90000"/>
              </a:lnSpc>
              <a:spcBef>
                <a:spcPts val="600"/>
              </a:spcBef>
              <a:spcAft>
                <a:spcPts val="0"/>
              </a:spcAft>
              <a:buSzPts val="2200"/>
              <a:buChar char="◦"/>
            </a:pPr>
            <a:r>
              <a:rPr lang="en-US" sz="2200">
                <a:solidFill>
                  <a:srgbClr val="498DF1"/>
                </a:solidFill>
              </a:rPr>
              <a:t>External Output</a:t>
            </a:r>
            <a:endParaRPr/>
          </a:p>
          <a:p>
            <a:pPr indent="-182880" lvl="1" marL="384048" rtl="0" algn="l">
              <a:lnSpc>
                <a:spcPct val="90000"/>
              </a:lnSpc>
              <a:spcBef>
                <a:spcPts val="600"/>
              </a:spcBef>
              <a:spcAft>
                <a:spcPts val="0"/>
              </a:spcAft>
              <a:buSzPts val="2200"/>
              <a:buChar char="◦"/>
            </a:pPr>
            <a:r>
              <a:rPr lang="en-US" sz="2200">
                <a:solidFill>
                  <a:srgbClr val="498DF1"/>
                </a:solidFill>
              </a:rPr>
              <a:t>External  Inquires</a:t>
            </a:r>
            <a:endParaRPr/>
          </a:p>
          <a:p>
            <a:pPr indent="0" lvl="0" marL="91440" rtl="0" algn="l">
              <a:lnSpc>
                <a:spcPct val="90000"/>
              </a:lnSpc>
              <a:spcBef>
                <a:spcPts val="1600"/>
              </a:spcBef>
              <a:spcAft>
                <a:spcPts val="0"/>
              </a:spcAft>
              <a:buSzPts val="2000"/>
              <a:buNone/>
            </a:pPr>
            <a:r>
              <a:t/>
            </a:r>
            <a:endParaRPr/>
          </a:p>
        </p:txBody>
      </p:sp>
      <p:pic>
        <p:nvPicPr>
          <p:cNvPr id="324" name="Google Shape;324;p165"/>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16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t/>
            </a:r>
            <a:endParaRPr/>
          </a:p>
        </p:txBody>
      </p:sp>
      <p:sp>
        <p:nvSpPr>
          <p:cNvPr id="330" name="Google Shape;330;p166"/>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p>
            <a:pPr indent="-228600" lvl="0" marL="457200" rtl="0" algn="l">
              <a:lnSpc>
                <a:spcPct val="90000"/>
              </a:lnSpc>
              <a:spcBef>
                <a:spcPts val="1200"/>
              </a:spcBef>
              <a:spcAft>
                <a:spcPts val="0"/>
              </a:spcAft>
              <a:buSzPts val="1800"/>
              <a:buNone/>
            </a:pPr>
            <a:r>
              <a:t/>
            </a:r>
            <a:endParaRPr/>
          </a:p>
        </p:txBody>
      </p:sp>
      <p:pic>
        <p:nvPicPr>
          <p:cNvPr id="331" name="Google Shape;331;p166"/>
          <p:cNvPicPr preferRelativeResize="0"/>
          <p:nvPr/>
        </p:nvPicPr>
        <p:blipFill rotWithShape="1">
          <a:blip r:embed="rId3">
            <a:alphaModFix/>
          </a:blip>
          <a:srcRect b="0" l="0" r="0" t="0"/>
          <a:stretch/>
        </p:blipFill>
        <p:spPr>
          <a:xfrm>
            <a:off x="1334524" y="666459"/>
            <a:ext cx="9539801" cy="474435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167"/>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Components of Function Point – Data Points</a:t>
            </a:r>
            <a:endParaRPr sz="4000"/>
          </a:p>
        </p:txBody>
      </p:sp>
      <p:pic>
        <p:nvPicPr>
          <p:cNvPr id="339" name="Google Shape;339;p167"/>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340" name="Google Shape;340;p167"/>
          <p:cNvSpPr/>
          <p:nvPr/>
        </p:nvSpPr>
        <p:spPr>
          <a:xfrm>
            <a:off x="706959" y="2512760"/>
            <a:ext cx="5001615" cy="23083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FF0000"/>
                </a:solidFill>
                <a:latin typeface="Calibri"/>
                <a:ea typeface="Calibri"/>
                <a:cs typeface="Calibri"/>
                <a:sym typeface="Calibri"/>
              </a:rPr>
              <a:t>Internal Logical Files (ILF’s)</a:t>
            </a:r>
            <a:r>
              <a:rPr b="0" i="0" lang="en-US" sz="1800" u="none" cap="none" strike="noStrike">
                <a:solidFill>
                  <a:schemeClr val="dk1"/>
                </a:solidFill>
                <a:latin typeface="Calibri"/>
                <a:ea typeface="Calibri"/>
                <a:cs typeface="Calibri"/>
                <a:sym typeface="Calibri"/>
              </a:rPr>
              <a:t> - </a:t>
            </a:r>
            <a:r>
              <a:rPr b="0" i="0" lang="en-US" sz="2400" u="none" cap="none" strike="noStrike">
                <a:solidFill>
                  <a:schemeClr val="dk1"/>
                </a:solidFill>
                <a:latin typeface="Calibri"/>
                <a:ea typeface="Calibri"/>
                <a:cs typeface="Calibri"/>
                <a:sym typeface="Calibri"/>
              </a:rPr>
              <a:t>a user identifiable group of logically related data that resides entirely within the applications boundary and is maintained through external inputs.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
        <p:nvSpPr>
          <p:cNvPr id="341" name="Google Shape;341;p167"/>
          <p:cNvSpPr/>
          <p:nvPr/>
        </p:nvSpPr>
        <p:spPr>
          <a:xfrm>
            <a:off x="5943600" y="2512760"/>
            <a:ext cx="5661212" cy="26776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FF0000"/>
                </a:solidFill>
                <a:latin typeface="Calibri"/>
                <a:ea typeface="Calibri"/>
                <a:cs typeface="Calibri"/>
                <a:sym typeface="Calibri"/>
              </a:rPr>
              <a:t>External Interface Files (EIF’s</a:t>
            </a:r>
            <a:r>
              <a:rPr b="0" i="0" lang="en-US" sz="2400" u="none" cap="none" strike="noStrike">
                <a:solidFill>
                  <a:schemeClr val="dk1"/>
                </a:solidFill>
                <a:latin typeface="Calibri"/>
                <a:ea typeface="Calibri"/>
                <a:cs typeface="Calibri"/>
                <a:sym typeface="Calibri"/>
              </a:rPr>
              <a:t>) - a user identifiable group of logically related data that is used for reference purposes only. The data resides entirely outside the application and is maintained by another application. The external interface file is an internal logical file for another application.</a:t>
            </a:r>
            <a:endParaRPr b="0" i="0" sz="1400" u="none" cap="none" strike="noStrike">
              <a:solidFill>
                <a:srgbClr val="000000"/>
              </a:solidFill>
              <a:latin typeface="Arial"/>
              <a:ea typeface="Arial"/>
              <a:cs typeface="Arial"/>
              <a:sym typeface="Arial"/>
            </a:endParaRPr>
          </a:p>
        </p:txBody>
      </p:sp>
      <p:sp>
        <p:nvSpPr>
          <p:cNvPr id="342" name="Google Shape;342;p167"/>
          <p:cNvSpPr/>
          <p:nvPr/>
        </p:nvSpPr>
        <p:spPr>
          <a:xfrm>
            <a:off x="8432606" y="1882588"/>
            <a:ext cx="683200"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rgbClr val="FF0000"/>
                </a:solidFill>
                <a:latin typeface="Calibri"/>
                <a:ea typeface="Calibri"/>
                <a:cs typeface="Calibri"/>
                <a:sym typeface="Calibri"/>
              </a:rPr>
              <a:t>EIF</a:t>
            </a:r>
            <a:endParaRPr b="1" i="0" sz="3200" u="none" cap="none" strike="noStrike">
              <a:solidFill>
                <a:srgbClr val="FF0000"/>
              </a:solidFill>
              <a:latin typeface="Calibri"/>
              <a:ea typeface="Calibri"/>
              <a:cs typeface="Calibri"/>
              <a:sym typeface="Calibri"/>
            </a:endParaRPr>
          </a:p>
        </p:txBody>
      </p:sp>
      <p:sp>
        <p:nvSpPr>
          <p:cNvPr id="343" name="Google Shape;343;p167"/>
          <p:cNvSpPr/>
          <p:nvPr/>
        </p:nvSpPr>
        <p:spPr>
          <a:xfrm>
            <a:off x="2834181" y="1882588"/>
            <a:ext cx="747170"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rgbClr val="FF0000"/>
                </a:solidFill>
                <a:latin typeface="Calibri"/>
                <a:ea typeface="Calibri"/>
                <a:cs typeface="Calibri"/>
                <a:sym typeface="Calibri"/>
              </a:rPr>
              <a:t>ILF</a:t>
            </a:r>
            <a:endParaRPr b="1" i="0" sz="3200" u="none" cap="none" strike="noStrike">
              <a:solidFill>
                <a:srgbClr val="FF0000"/>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168"/>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Components of Function Point - Transactions</a:t>
            </a:r>
            <a:endParaRPr sz="4000"/>
          </a:p>
        </p:txBody>
      </p:sp>
      <p:pic>
        <p:nvPicPr>
          <p:cNvPr id="351" name="Google Shape;351;p168"/>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352" name="Google Shape;352;p168"/>
          <p:cNvPicPr preferRelativeResize="0"/>
          <p:nvPr/>
        </p:nvPicPr>
        <p:blipFill rotWithShape="1">
          <a:blip r:embed="rId4">
            <a:alphaModFix/>
          </a:blip>
          <a:srcRect b="0" l="0" r="0" t="0"/>
          <a:stretch/>
        </p:blipFill>
        <p:spPr>
          <a:xfrm>
            <a:off x="283128" y="1854993"/>
            <a:ext cx="3455730" cy="1842948"/>
          </a:xfrm>
          <a:prstGeom prst="rect">
            <a:avLst/>
          </a:prstGeom>
          <a:noFill/>
          <a:ln>
            <a:noFill/>
          </a:ln>
        </p:spPr>
      </p:pic>
      <p:pic>
        <p:nvPicPr>
          <p:cNvPr id="353" name="Google Shape;353;p168"/>
          <p:cNvPicPr preferRelativeResize="0"/>
          <p:nvPr/>
        </p:nvPicPr>
        <p:blipFill rotWithShape="1">
          <a:blip r:embed="rId5">
            <a:alphaModFix/>
          </a:blip>
          <a:srcRect b="0" l="0" r="0" t="0"/>
          <a:stretch/>
        </p:blipFill>
        <p:spPr>
          <a:xfrm>
            <a:off x="4616476" y="2695784"/>
            <a:ext cx="3255238" cy="1878862"/>
          </a:xfrm>
          <a:prstGeom prst="rect">
            <a:avLst/>
          </a:prstGeom>
          <a:noFill/>
          <a:ln>
            <a:noFill/>
          </a:ln>
        </p:spPr>
      </p:pic>
      <p:pic>
        <p:nvPicPr>
          <p:cNvPr id="354" name="Google Shape;354;p168"/>
          <p:cNvPicPr preferRelativeResize="0"/>
          <p:nvPr/>
        </p:nvPicPr>
        <p:blipFill rotWithShape="1">
          <a:blip r:embed="rId6">
            <a:alphaModFix/>
          </a:blip>
          <a:srcRect b="0" l="0" r="0" t="0"/>
          <a:stretch/>
        </p:blipFill>
        <p:spPr>
          <a:xfrm>
            <a:off x="8178560" y="2097741"/>
            <a:ext cx="3185629" cy="1882915"/>
          </a:xfrm>
          <a:prstGeom prst="rect">
            <a:avLst/>
          </a:prstGeom>
          <a:noFill/>
          <a:ln>
            <a:noFill/>
          </a:ln>
        </p:spPr>
      </p:pic>
      <p:sp>
        <p:nvSpPr>
          <p:cNvPr id="355" name="Google Shape;355;p168"/>
          <p:cNvSpPr/>
          <p:nvPr/>
        </p:nvSpPr>
        <p:spPr>
          <a:xfrm>
            <a:off x="671335" y="5410232"/>
            <a:ext cx="11438610"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498DF1"/>
                </a:solidFill>
                <a:latin typeface="Calibri"/>
                <a:ea typeface="Calibri"/>
                <a:cs typeface="Calibri"/>
                <a:sym typeface="Calibri"/>
              </a:rPr>
              <a:t>After the components have been classified as one of the five major components (EI’s, EO’s, EQ’s, ILF’s or EIF’s), a ranking of low, average or high is assigned depending on the complexity.</a:t>
            </a:r>
            <a:endParaRPr b="0" i="0" sz="1400" u="none" cap="none" strike="noStrike">
              <a:solidFill>
                <a:srgbClr val="000000"/>
              </a:solidFill>
              <a:latin typeface="Arial"/>
              <a:ea typeface="Arial"/>
              <a:cs typeface="Arial"/>
              <a:sym typeface="Arial"/>
            </a:endParaRPr>
          </a:p>
        </p:txBody>
      </p:sp>
      <p:sp>
        <p:nvSpPr>
          <p:cNvPr id="356" name="Google Shape;356;p168"/>
          <p:cNvSpPr/>
          <p:nvPr/>
        </p:nvSpPr>
        <p:spPr>
          <a:xfrm>
            <a:off x="1294334" y="4758185"/>
            <a:ext cx="989952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0000"/>
                </a:solidFill>
                <a:latin typeface="Calibri"/>
                <a:ea typeface="Calibri"/>
                <a:cs typeface="Calibri"/>
                <a:sym typeface="Calibri"/>
              </a:rPr>
              <a:t>External Inputs                                         External Output                                    External  Inquires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169"/>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000"/>
              <a:buFont typeface="Calibri"/>
              <a:buNone/>
            </a:pPr>
            <a:r>
              <a:rPr lang="en-US" sz="4000"/>
              <a:t>Function Point (FP) Benefits</a:t>
            </a:r>
            <a:endParaRPr sz="4000"/>
          </a:p>
        </p:txBody>
      </p:sp>
      <p:sp>
        <p:nvSpPr>
          <p:cNvPr id="364" name="Google Shape;364;p169"/>
          <p:cNvSpPr txBox="1"/>
          <p:nvPr>
            <p:ph idx="1" type="body"/>
          </p:nvPr>
        </p:nvSpPr>
        <p:spPr>
          <a:xfrm>
            <a:off x="1110935" y="2038363"/>
            <a:ext cx="9915654" cy="4206865"/>
          </a:xfrm>
          <a:prstGeom prst="rect">
            <a:avLst/>
          </a:prstGeom>
          <a:noFill/>
          <a:ln>
            <a:noFill/>
          </a:ln>
        </p:spPr>
        <p:txBody>
          <a:bodyPr anchorCtr="0" anchor="t" bIns="45700" lIns="0" spcFirstLastPara="1" rIns="0" wrap="square" tIns="45700">
            <a:normAutofit/>
          </a:bodyPr>
          <a:lstStyle/>
          <a:p>
            <a:pPr indent="-152400" lvl="0" marL="91440" rtl="0" algn="just">
              <a:lnSpc>
                <a:spcPct val="90000"/>
              </a:lnSpc>
              <a:spcBef>
                <a:spcPts val="0"/>
              </a:spcBef>
              <a:spcAft>
                <a:spcPts val="0"/>
              </a:spcAft>
              <a:buSzPts val="2400"/>
              <a:buChar char=" "/>
            </a:pPr>
            <a:r>
              <a:rPr lang="en-US" sz="2400"/>
              <a:t>-Benefits :</a:t>
            </a:r>
            <a:endParaRPr/>
          </a:p>
          <a:p>
            <a:pPr indent="-342900" lvl="2" marL="525780" rtl="0" algn="just">
              <a:lnSpc>
                <a:spcPct val="90000"/>
              </a:lnSpc>
              <a:spcBef>
                <a:spcPts val="400"/>
              </a:spcBef>
              <a:spcAft>
                <a:spcPts val="0"/>
              </a:spcAft>
              <a:buSzPts val="2400"/>
              <a:buFont typeface="Noto Sans Symbols"/>
              <a:buChar char="✔"/>
            </a:pPr>
            <a:r>
              <a:rPr lang="en-US" sz="2400"/>
              <a:t>Function Point Analysis can be used to determine whether a tool, an environment, a language is more productive compared with others </a:t>
            </a:r>
            <a:endParaRPr sz="2400"/>
          </a:p>
          <a:p>
            <a:pPr indent="-342900" lvl="2" marL="525780" rtl="0" algn="just">
              <a:lnSpc>
                <a:spcPct val="90000"/>
              </a:lnSpc>
              <a:spcBef>
                <a:spcPts val="600"/>
              </a:spcBef>
              <a:spcAft>
                <a:spcPts val="0"/>
              </a:spcAft>
              <a:buSzPts val="2400"/>
              <a:buFont typeface="Noto Sans Symbols"/>
              <a:buChar char="✔"/>
            </a:pPr>
            <a:r>
              <a:rPr lang="en-US" sz="2400"/>
              <a:t>increase in productivity and </a:t>
            </a:r>
            <a:endParaRPr/>
          </a:p>
          <a:p>
            <a:pPr indent="-342900" lvl="2" marL="525780" rtl="0" algn="just">
              <a:lnSpc>
                <a:spcPct val="90000"/>
              </a:lnSpc>
              <a:spcBef>
                <a:spcPts val="600"/>
              </a:spcBef>
              <a:spcAft>
                <a:spcPts val="0"/>
              </a:spcAft>
              <a:buSzPts val="2400"/>
              <a:buFont typeface="Noto Sans Symbols"/>
              <a:buChar char="✔"/>
            </a:pPr>
            <a:r>
              <a:rPr lang="en-US" sz="2400"/>
              <a:t>reduction in the risk of inflation of created code. </a:t>
            </a:r>
            <a:endParaRPr sz="2400"/>
          </a:p>
          <a:p>
            <a:pPr indent="-215900" lvl="2" marL="525780" rtl="0" algn="just">
              <a:lnSpc>
                <a:spcPct val="90000"/>
              </a:lnSpc>
              <a:spcBef>
                <a:spcPts val="600"/>
              </a:spcBef>
              <a:spcAft>
                <a:spcPts val="0"/>
              </a:spcAft>
              <a:buSzPts val="2000"/>
              <a:buFont typeface="Noto Sans Symbols"/>
              <a:buNone/>
            </a:pPr>
            <a:r>
              <a:t/>
            </a:r>
            <a:endParaRPr sz="2000"/>
          </a:p>
          <a:p>
            <a:pPr indent="0" lvl="0" marL="91440" rtl="0" algn="just">
              <a:lnSpc>
                <a:spcPct val="90000"/>
              </a:lnSpc>
              <a:spcBef>
                <a:spcPts val="1600"/>
              </a:spcBef>
              <a:spcAft>
                <a:spcPts val="0"/>
              </a:spcAft>
              <a:buSzPts val="2400"/>
              <a:buNone/>
            </a:pPr>
            <a:r>
              <a:t/>
            </a:r>
            <a:endParaRPr sz="2400"/>
          </a:p>
          <a:p>
            <a:pPr indent="0" lvl="0" marL="91440" rtl="0" algn="l">
              <a:lnSpc>
                <a:spcPct val="90000"/>
              </a:lnSpc>
              <a:spcBef>
                <a:spcPts val="1400"/>
              </a:spcBef>
              <a:spcAft>
                <a:spcPts val="0"/>
              </a:spcAft>
              <a:buSzPts val="2400"/>
              <a:buNone/>
            </a:pPr>
            <a:r>
              <a:t/>
            </a:r>
            <a:endParaRPr sz="2400"/>
          </a:p>
          <a:p>
            <a:pPr indent="0" lvl="0" marL="91440" rtl="0" algn="just">
              <a:lnSpc>
                <a:spcPct val="90000"/>
              </a:lnSpc>
              <a:spcBef>
                <a:spcPts val="1400"/>
              </a:spcBef>
              <a:spcAft>
                <a:spcPts val="0"/>
              </a:spcAft>
              <a:buSzPts val="2000"/>
              <a:buNone/>
            </a:pPr>
            <a:r>
              <a:t/>
            </a:r>
            <a:endParaRPr>
              <a:solidFill>
                <a:schemeClr val="dk1"/>
              </a:solidFill>
            </a:endParaRPr>
          </a:p>
        </p:txBody>
      </p:sp>
      <p:pic>
        <p:nvPicPr>
          <p:cNvPr id="365" name="Google Shape;365;p169"/>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170"/>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Direct Measurement: Lines of Code (LOC)</a:t>
            </a:r>
            <a:endParaRPr/>
          </a:p>
        </p:txBody>
      </p:sp>
      <p:pic>
        <p:nvPicPr>
          <p:cNvPr id="373" name="Google Shape;373;p170"/>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374" name="Google Shape;374;p170"/>
          <p:cNvSpPr txBox="1"/>
          <p:nvPr>
            <p:ph idx="1" type="body"/>
          </p:nvPr>
        </p:nvSpPr>
        <p:spPr>
          <a:xfrm>
            <a:off x="713935" y="1742393"/>
            <a:ext cx="10764129" cy="4342530"/>
          </a:xfrm>
          <a:prstGeom prst="rect">
            <a:avLst/>
          </a:prstGeom>
          <a:noFill/>
          <a:ln>
            <a:noFill/>
          </a:ln>
        </p:spPr>
        <p:txBody>
          <a:bodyPr anchorCtr="0" anchor="t" bIns="45700" lIns="0" spcFirstLastPara="1" rIns="0" wrap="square" tIns="45700">
            <a:noAutofit/>
          </a:bodyPr>
          <a:lstStyle/>
          <a:p>
            <a:pPr indent="-91440" lvl="0" marL="91440" rtl="0" algn="just">
              <a:lnSpc>
                <a:spcPct val="90000"/>
              </a:lnSpc>
              <a:spcBef>
                <a:spcPts val="0"/>
              </a:spcBef>
              <a:spcAft>
                <a:spcPts val="0"/>
              </a:spcAft>
              <a:buSzPts val="2800"/>
              <a:buFont typeface="Calibri"/>
              <a:buNone/>
            </a:pPr>
            <a:r>
              <a:rPr b="1" lang="en-US" sz="2800"/>
              <a:t>Lines of code/statements  (LOC)</a:t>
            </a:r>
            <a:endParaRPr/>
          </a:p>
          <a:p>
            <a:pPr indent="-182880" lvl="1" marL="384048" rtl="0" algn="just">
              <a:lnSpc>
                <a:spcPct val="90000"/>
              </a:lnSpc>
              <a:spcBef>
                <a:spcPts val="400"/>
              </a:spcBef>
              <a:spcAft>
                <a:spcPts val="0"/>
              </a:spcAft>
              <a:buSzPts val="2800"/>
              <a:buChar char="◦"/>
            </a:pPr>
            <a:r>
              <a:rPr lang="en-US" sz="2800"/>
              <a:t>It is a software metric used to measure the size of a computer program by counting the number of </a:t>
            </a:r>
            <a:r>
              <a:rPr b="1" lang="en-US" sz="2800"/>
              <a:t>lines</a:t>
            </a:r>
            <a:r>
              <a:rPr lang="en-US" sz="2800"/>
              <a:t> in the text of the program's source </a:t>
            </a:r>
            <a:r>
              <a:rPr b="1" lang="en-US" sz="2800"/>
              <a:t>code</a:t>
            </a:r>
            <a:endParaRPr sz="2800"/>
          </a:p>
          <a:p>
            <a:pPr indent="-182880" lvl="1" marL="384048" rtl="0" algn="just">
              <a:lnSpc>
                <a:spcPct val="90000"/>
              </a:lnSpc>
              <a:spcBef>
                <a:spcPts val="600"/>
              </a:spcBef>
              <a:spcAft>
                <a:spcPts val="0"/>
              </a:spcAft>
              <a:buSzPts val="2800"/>
              <a:buChar char="◦"/>
            </a:pPr>
            <a:r>
              <a:rPr lang="en-US" sz="2800"/>
              <a:t>Studies show correlation between LOC and the overall cost and length of development, and between LOC and number of defects. </a:t>
            </a:r>
            <a:endParaRPr sz="2800"/>
          </a:p>
          <a:p>
            <a:pPr indent="-182880" lvl="1" marL="384048" rtl="0" algn="just">
              <a:lnSpc>
                <a:spcPct val="90000"/>
              </a:lnSpc>
              <a:spcBef>
                <a:spcPts val="600"/>
              </a:spcBef>
              <a:spcAft>
                <a:spcPts val="0"/>
              </a:spcAft>
              <a:buSzPts val="2800"/>
              <a:buChar char="◦"/>
            </a:pPr>
            <a:r>
              <a:rPr lang="en-US" sz="2800"/>
              <a:t>The lower your LOC measurement is, the better it is.</a:t>
            </a:r>
            <a:endParaRPr sz="2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3"/>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000"/>
              <a:buFont typeface="Calibri"/>
              <a:buNone/>
            </a:pPr>
            <a:r>
              <a:rPr lang="en-US" sz="4000">
                <a:latin typeface="Calibri"/>
                <a:ea typeface="Calibri"/>
                <a:cs typeface="Calibri"/>
                <a:sym typeface="Calibri"/>
              </a:rPr>
              <a:t>Project Management</a:t>
            </a:r>
            <a:endParaRPr/>
          </a:p>
        </p:txBody>
      </p:sp>
      <p:pic>
        <p:nvPicPr>
          <p:cNvPr id="128" name="Google Shape;128;p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129" name="Google Shape;129;p3"/>
          <p:cNvPicPr preferRelativeResize="0"/>
          <p:nvPr/>
        </p:nvPicPr>
        <p:blipFill rotWithShape="1">
          <a:blip r:embed="rId4">
            <a:alphaModFix/>
          </a:blip>
          <a:srcRect b="0" l="0" r="0" t="0"/>
          <a:stretch/>
        </p:blipFill>
        <p:spPr>
          <a:xfrm>
            <a:off x="2958352" y="1779774"/>
            <a:ext cx="6156512" cy="445414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171"/>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Direct Measurement: Lines of Code (LOC)</a:t>
            </a:r>
            <a:endParaRPr/>
          </a:p>
        </p:txBody>
      </p:sp>
      <p:pic>
        <p:nvPicPr>
          <p:cNvPr id="382" name="Google Shape;382;p17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383" name="Google Shape;383;p171"/>
          <p:cNvSpPr txBox="1"/>
          <p:nvPr>
            <p:ph idx="1" type="body"/>
          </p:nvPr>
        </p:nvSpPr>
        <p:spPr>
          <a:xfrm>
            <a:off x="829869" y="1784596"/>
            <a:ext cx="9330397" cy="4342530"/>
          </a:xfrm>
          <a:prstGeom prst="rect">
            <a:avLst/>
          </a:prstGeom>
          <a:noFill/>
          <a:ln>
            <a:noFill/>
          </a:ln>
        </p:spPr>
        <p:txBody>
          <a:bodyPr anchorCtr="0" anchor="t" bIns="45700" lIns="0" spcFirstLastPara="1" rIns="0" wrap="square" tIns="45700">
            <a:noAutofit/>
          </a:bodyPr>
          <a:lstStyle/>
          <a:p>
            <a:pPr indent="0" lvl="0" marL="0" rtl="0" algn="just">
              <a:lnSpc>
                <a:spcPct val="90000"/>
              </a:lnSpc>
              <a:spcBef>
                <a:spcPts val="0"/>
              </a:spcBef>
              <a:spcAft>
                <a:spcPts val="0"/>
              </a:spcAft>
              <a:buSzPts val="2800"/>
              <a:buNone/>
            </a:pPr>
            <a:r>
              <a:rPr lang="en-US" sz="2800"/>
              <a:t>Examples of use include: </a:t>
            </a:r>
            <a:endParaRPr sz="2800"/>
          </a:p>
          <a:p>
            <a:pPr indent="-182880" lvl="1" marL="384048" rtl="0" algn="just">
              <a:lnSpc>
                <a:spcPct val="90000"/>
              </a:lnSpc>
              <a:spcBef>
                <a:spcPts val="400"/>
              </a:spcBef>
              <a:spcAft>
                <a:spcPts val="0"/>
              </a:spcAft>
              <a:buSzPts val="2800"/>
              <a:buChar char="◦"/>
            </a:pPr>
            <a:r>
              <a:rPr lang="en-US" sz="2800"/>
              <a:t>productivity 		KLOC/person-month </a:t>
            </a:r>
            <a:endParaRPr sz="2800"/>
          </a:p>
          <a:p>
            <a:pPr indent="-182880" lvl="1" marL="384048" rtl="0" algn="just">
              <a:lnSpc>
                <a:spcPct val="90000"/>
              </a:lnSpc>
              <a:spcBef>
                <a:spcPts val="600"/>
              </a:spcBef>
              <a:spcAft>
                <a:spcPts val="0"/>
              </a:spcAft>
              <a:buSzPts val="2800"/>
              <a:buChar char="◦"/>
            </a:pPr>
            <a:r>
              <a:rPr lang="en-US" sz="2800"/>
              <a:t>quality			faults/KLOC </a:t>
            </a:r>
            <a:endParaRPr sz="2800"/>
          </a:p>
          <a:p>
            <a:pPr indent="-182880" lvl="1" marL="384048" rtl="0" algn="just">
              <a:lnSpc>
                <a:spcPct val="90000"/>
              </a:lnSpc>
              <a:spcBef>
                <a:spcPts val="600"/>
              </a:spcBef>
              <a:spcAft>
                <a:spcPts val="0"/>
              </a:spcAft>
              <a:buSzPts val="2800"/>
              <a:buChar char="◦"/>
            </a:pPr>
            <a:r>
              <a:rPr lang="en-US" sz="2800"/>
              <a:t>cost			$$/KLOC </a:t>
            </a:r>
            <a:endParaRPr sz="2800"/>
          </a:p>
          <a:p>
            <a:pPr indent="-182880" lvl="1" marL="384048" rtl="0" algn="just">
              <a:lnSpc>
                <a:spcPct val="90000"/>
              </a:lnSpc>
              <a:spcBef>
                <a:spcPts val="600"/>
              </a:spcBef>
              <a:spcAft>
                <a:spcPts val="0"/>
              </a:spcAft>
              <a:buSzPts val="2800"/>
              <a:buChar char="◦"/>
            </a:pPr>
            <a:r>
              <a:rPr lang="en-US" sz="2800"/>
              <a:t>documentation		doc_pages/KLOC </a:t>
            </a:r>
            <a:endParaRPr sz="2800"/>
          </a:p>
          <a:p>
            <a:pPr indent="-5079" lvl="2" marL="566928" rtl="0" algn="just">
              <a:lnSpc>
                <a:spcPct val="90000"/>
              </a:lnSpc>
              <a:spcBef>
                <a:spcPts val="600"/>
              </a:spcBef>
              <a:spcAft>
                <a:spcPts val="0"/>
              </a:spcAft>
              <a:buSzPts val="2800"/>
              <a:buNone/>
            </a:pPr>
            <a:r>
              <a:t/>
            </a:r>
            <a:endParaRPr sz="28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172"/>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400"/>
              <a:buFont typeface="Calibri"/>
              <a:buNone/>
            </a:pPr>
            <a:r>
              <a:rPr lang="en-US" sz="4400"/>
              <a:t>LOC- Example</a:t>
            </a:r>
            <a:endParaRPr/>
          </a:p>
        </p:txBody>
      </p:sp>
      <p:pic>
        <p:nvPicPr>
          <p:cNvPr id="391" name="Google Shape;391;p17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392" name="Google Shape;392;p172"/>
          <p:cNvSpPr txBox="1"/>
          <p:nvPr>
            <p:ph idx="1" type="body"/>
          </p:nvPr>
        </p:nvSpPr>
        <p:spPr>
          <a:xfrm>
            <a:off x="1464668" y="2016591"/>
            <a:ext cx="5620962" cy="341632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Calibri"/>
              <a:buNone/>
            </a:pPr>
            <a:r>
              <a:rPr b="0" i="0" lang="en-US" sz="2400" u="none" cap="none" strike="noStrike">
                <a:solidFill>
                  <a:schemeClr val="dk1"/>
                </a:solidFill>
              </a:rPr>
              <a:t>for (i = 0; i &lt; 100; i += 1)</a:t>
            </a:r>
            <a:br>
              <a:rPr b="0" i="0" lang="en-US" sz="2400" u="none" cap="none" strike="noStrike">
                <a:solidFill>
                  <a:schemeClr val="dk1"/>
                </a:solidFill>
              </a:rPr>
            </a:br>
            <a:r>
              <a:rPr b="0" i="0" lang="en-US" sz="2400" u="none" cap="none" strike="noStrike">
                <a:solidFill>
                  <a:schemeClr val="dk1"/>
                </a:solidFill>
              </a:rPr>
              <a:t>{</a:t>
            </a:r>
            <a:br>
              <a:rPr b="0" i="0" lang="en-US" sz="2400" u="none" cap="none" strike="noStrike">
                <a:solidFill>
                  <a:schemeClr val="dk1"/>
                </a:solidFill>
              </a:rPr>
            </a:br>
            <a:r>
              <a:rPr b="0" i="0" lang="en-US" sz="2400" u="none" cap="none" strike="noStrike">
                <a:solidFill>
                  <a:schemeClr val="dk1"/>
                </a:solidFill>
              </a:rPr>
              <a:t>printf("hello");</a:t>
            </a:r>
            <a:br>
              <a:rPr b="0" i="0" lang="en-US" sz="2400" u="none" cap="none" strike="noStrike">
                <a:solidFill>
                  <a:schemeClr val="dk1"/>
                </a:solidFill>
              </a:rPr>
            </a:br>
            <a:r>
              <a:rPr b="0" i="0" lang="en-US" sz="2400" u="none" cap="none" strike="noStrike">
                <a:solidFill>
                  <a:schemeClr val="dk1"/>
                </a:solidFill>
              </a:rPr>
              <a:t>} /* </a:t>
            </a:r>
            <a:r>
              <a:rPr b="0" i="0" lang="en-US" sz="2400" u="none" cap="none" strike="noStrike">
                <a:solidFill>
                  <a:srgbClr val="FF0000"/>
                </a:solidFill>
              </a:rPr>
              <a:t>Now how many lines of code is this? </a:t>
            </a:r>
            <a:r>
              <a:rPr b="0" i="0" lang="en-US" sz="2400" u="none" cap="none" strike="noStrike">
                <a:solidFill>
                  <a:schemeClr val="dk1"/>
                </a:solidFill>
              </a:rPr>
              <a:t>*/ </a:t>
            </a:r>
            <a:endParaRPr/>
          </a:p>
          <a:p>
            <a:pPr indent="0" lvl="0" marL="0" marR="0" rtl="0" algn="l">
              <a:lnSpc>
                <a:spcPct val="100000"/>
              </a:lnSpc>
              <a:spcBef>
                <a:spcPts val="0"/>
              </a:spcBef>
              <a:spcAft>
                <a:spcPts val="0"/>
              </a:spcAft>
              <a:buClr>
                <a:srgbClr val="3F3F3F"/>
              </a:buClr>
              <a:buSzPts val="2400"/>
              <a:buFont typeface="Calibri"/>
              <a:buNone/>
            </a:pPr>
            <a:r>
              <a:t/>
            </a:r>
            <a:endParaRPr b="0" i="0" sz="2400" u="none" cap="none" strike="noStrike">
              <a:solidFill>
                <a:schemeClr val="dk1"/>
              </a:solidFill>
            </a:endParaRPr>
          </a:p>
          <a:p>
            <a:pPr indent="0" lvl="0" marL="0" marR="0" rtl="0" algn="l">
              <a:lnSpc>
                <a:spcPct val="100000"/>
              </a:lnSpc>
              <a:spcBef>
                <a:spcPts val="0"/>
              </a:spcBef>
              <a:spcAft>
                <a:spcPts val="0"/>
              </a:spcAft>
              <a:buClr>
                <a:schemeClr val="dk1"/>
              </a:buClr>
              <a:buSzPts val="2400"/>
              <a:buFont typeface="Calibri"/>
              <a:buNone/>
            </a:pPr>
            <a:r>
              <a:rPr b="0" i="0" lang="en-US" sz="2400" u="none" cap="none" strike="noStrike">
                <a:solidFill>
                  <a:schemeClr val="dk1"/>
                </a:solidFill>
              </a:rPr>
              <a:t>In this example we have:</a:t>
            </a:r>
            <a:endParaRPr/>
          </a:p>
          <a:p>
            <a:pPr indent="-152400" lvl="0" marL="0" marR="0" rtl="0" algn="l">
              <a:lnSpc>
                <a:spcPct val="100000"/>
              </a:lnSpc>
              <a:spcBef>
                <a:spcPts val="0"/>
              </a:spcBef>
              <a:spcAft>
                <a:spcPts val="0"/>
              </a:spcAft>
              <a:buClr>
                <a:schemeClr val="dk1"/>
              </a:buClr>
              <a:buSzPts val="2400"/>
              <a:buFont typeface="Calibri"/>
              <a:buChar char="•"/>
            </a:pPr>
            <a:r>
              <a:rPr b="0" i="0" lang="en-US" sz="2400" u="none" cap="none" strike="noStrike">
                <a:solidFill>
                  <a:schemeClr val="dk1"/>
                </a:solidFill>
              </a:rPr>
              <a:t>4 Physical Lines of Code (LOC)</a:t>
            </a:r>
            <a:endParaRPr/>
          </a:p>
          <a:p>
            <a:pPr indent="-152400" lvl="0" marL="0" marR="0" rtl="0" algn="l">
              <a:lnSpc>
                <a:spcPct val="100000"/>
              </a:lnSpc>
              <a:spcBef>
                <a:spcPts val="0"/>
              </a:spcBef>
              <a:spcAft>
                <a:spcPts val="0"/>
              </a:spcAft>
              <a:buClr>
                <a:schemeClr val="dk1"/>
              </a:buClr>
              <a:buSzPts val="2400"/>
              <a:buFont typeface="Calibri"/>
              <a:buChar char="•"/>
            </a:pPr>
            <a:r>
              <a:rPr b="0" i="0" lang="en-US" sz="2400" u="none" cap="none" strike="noStrike">
                <a:solidFill>
                  <a:schemeClr val="dk1"/>
                </a:solidFill>
              </a:rPr>
              <a:t>2 Logical Line of Code (LLOC)</a:t>
            </a:r>
            <a:endParaRPr/>
          </a:p>
          <a:p>
            <a:pPr indent="-152400" lvl="0" marL="0" marR="0" rtl="0" algn="l">
              <a:lnSpc>
                <a:spcPct val="100000"/>
              </a:lnSpc>
              <a:spcBef>
                <a:spcPts val="0"/>
              </a:spcBef>
              <a:spcAft>
                <a:spcPts val="0"/>
              </a:spcAft>
              <a:buClr>
                <a:schemeClr val="dk1"/>
              </a:buClr>
              <a:buSzPts val="2400"/>
              <a:buFont typeface="Calibri"/>
              <a:buChar char="•"/>
            </a:pPr>
            <a:r>
              <a:rPr b="0" i="0" lang="en-US" sz="2400" u="none" cap="none" strike="noStrike">
                <a:solidFill>
                  <a:schemeClr val="dk1"/>
                </a:solidFill>
              </a:rPr>
              <a:t>1 comment line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173"/>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400"/>
              <a:buFont typeface="Calibri"/>
              <a:buNone/>
            </a:pPr>
            <a:r>
              <a:rPr lang="en-US" sz="4400"/>
              <a:t>LOC- Example</a:t>
            </a:r>
            <a:endParaRPr sz="4400"/>
          </a:p>
        </p:txBody>
      </p:sp>
      <p:pic>
        <p:nvPicPr>
          <p:cNvPr id="400" name="Google Shape;400;p17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401" name="Google Shape;401;p173"/>
          <p:cNvPicPr preferRelativeResize="0"/>
          <p:nvPr/>
        </p:nvPicPr>
        <p:blipFill rotWithShape="1">
          <a:blip r:embed="rId4">
            <a:alphaModFix/>
          </a:blip>
          <a:srcRect b="0" l="0" r="0" t="0"/>
          <a:stretch/>
        </p:blipFill>
        <p:spPr>
          <a:xfrm>
            <a:off x="1625600" y="1255044"/>
            <a:ext cx="8892407" cy="4228166"/>
          </a:xfrm>
          <a:prstGeom prst="rect">
            <a:avLst/>
          </a:prstGeom>
          <a:noFill/>
          <a:ln>
            <a:noFill/>
          </a:ln>
        </p:spPr>
      </p:pic>
      <p:sp>
        <p:nvSpPr>
          <p:cNvPr id="402" name="Google Shape;402;p173"/>
          <p:cNvSpPr/>
          <p:nvPr/>
        </p:nvSpPr>
        <p:spPr>
          <a:xfrm>
            <a:off x="674303" y="5530820"/>
            <a:ext cx="10795000"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498DF1"/>
                </a:solidFill>
                <a:latin typeface="Calibri"/>
                <a:ea typeface="Calibri"/>
                <a:cs typeface="Calibri"/>
                <a:sym typeface="Calibri"/>
              </a:rPr>
              <a:t>The range is extraordinary: the average iPhone app has less than 50,000 lines of code, while Google's entire code base is two billion lines for all services.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pic>
        <p:nvPicPr>
          <p:cNvPr id="407" name="Google Shape;407;p174"/>
          <p:cNvPicPr preferRelativeResize="0"/>
          <p:nvPr/>
        </p:nvPicPr>
        <p:blipFill rotWithShape="1">
          <a:blip r:embed="rId3">
            <a:alphaModFix/>
          </a:blip>
          <a:srcRect b="11576" l="0" r="0" t="0"/>
          <a:stretch/>
        </p:blipFill>
        <p:spPr>
          <a:xfrm>
            <a:off x="398780" y="1304081"/>
            <a:ext cx="11430000" cy="4345940"/>
          </a:xfrm>
          <a:prstGeom prst="rect">
            <a:avLst/>
          </a:prstGeom>
          <a:noFill/>
          <a:ln>
            <a:noFill/>
          </a:ln>
        </p:spPr>
      </p:pic>
      <p:pic>
        <p:nvPicPr>
          <p:cNvPr id="408" name="Google Shape;408;p174"/>
          <p:cNvPicPr preferRelativeResize="0"/>
          <p:nvPr/>
        </p:nvPicPr>
        <p:blipFill rotWithShape="1">
          <a:blip r:embed="rId4">
            <a:alphaModFix/>
          </a:blip>
          <a:srcRect b="0" l="0" r="0" t="0"/>
          <a:stretch/>
        </p:blipFill>
        <p:spPr>
          <a:xfrm>
            <a:off x="216861" y="0"/>
            <a:ext cx="1268078" cy="1146147"/>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175"/>
          <p:cNvSpPr txBox="1"/>
          <p:nvPr>
            <p:ph type="title"/>
          </p:nvPr>
        </p:nvSpPr>
        <p:spPr>
          <a:xfrm>
            <a:off x="1198641" y="1696941"/>
            <a:ext cx="10105390" cy="4874455"/>
          </a:xfrm>
          <a:prstGeom prst="rect">
            <a:avLst/>
          </a:prstGeom>
          <a:noFill/>
          <a:ln>
            <a:noFill/>
          </a:ln>
        </p:spPr>
        <p:txBody>
          <a:bodyPr anchorCtr="0" anchor="t" bIns="45700" lIns="91425" spcFirstLastPara="1" rIns="91425" wrap="square" tIns="45700">
            <a:noAutofit/>
          </a:bodyPr>
          <a:lstStyle/>
          <a:p>
            <a:pPr indent="0" lvl="0" marL="0" rtl="0" algn="l">
              <a:lnSpc>
                <a:spcPct val="85000"/>
              </a:lnSpc>
              <a:spcBef>
                <a:spcPts val="0"/>
              </a:spcBef>
              <a:spcAft>
                <a:spcPts val="0"/>
              </a:spcAft>
              <a:buClr>
                <a:srgbClr val="3F3F3F"/>
              </a:buClr>
              <a:buSzPts val="2400"/>
              <a:buFont typeface="Calibri"/>
              <a:buNone/>
            </a:pPr>
            <a:r>
              <a:rPr b="1" lang="en-US" sz="2200">
                <a:latin typeface="Calibri"/>
                <a:ea typeface="Calibri"/>
                <a:cs typeface="Calibri"/>
                <a:sym typeface="Calibri"/>
              </a:rPr>
              <a:t>Estimation</a:t>
            </a:r>
            <a:r>
              <a:rPr lang="en-US" sz="2200">
                <a:latin typeface="Calibri"/>
                <a:ea typeface="Calibri"/>
                <a:cs typeface="Calibri"/>
                <a:sym typeface="Calibri"/>
              </a:rPr>
              <a:t> is the process of finding an estimate, or approximation. </a:t>
            </a:r>
            <a:br>
              <a:rPr lang="en-US" sz="2200">
                <a:latin typeface="Calibri"/>
                <a:ea typeface="Calibri"/>
                <a:cs typeface="Calibri"/>
                <a:sym typeface="Calibri"/>
              </a:rPr>
            </a:br>
            <a:r>
              <a:rPr lang="en-US" sz="2200">
                <a:latin typeface="Calibri"/>
                <a:ea typeface="Calibri"/>
                <a:cs typeface="Calibri"/>
                <a:sym typeface="Calibri"/>
              </a:rPr>
              <a:t>Determines how much money, effort, resources, and time it will take to build a  system. </a:t>
            </a:r>
            <a:br>
              <a:rPr lang="en-US" sz="2200">
                <a:latin typeface="Calibri"/>
                <a:ea typeface="Calibri"/>
                <a:cs typeface="Calibri"/>
                <a:sym typeface="Calibri"/>
              </a:rPr>
            </a:br>
            <a:br>
              <a:rPr lang="en-US" sz="2200">
                <a:latin typeface="Calibri"/>
                <a:ea typeface="Calibri"/>
                <a:cs typeface="Calibri"/>
                <a:sym typeface="Calibri"/>
              </a:rPr>
            </a:br>
            <a:r>
              <a:rPr lang="en-US" sz="2200">
                <a:latin typeface="Calibri"/>
                <a:ea typeface="Calibri"/>
                <a:cs typeface="Calibri"/>
                <a:sym typeface="Calibri"/>
              </a:rPr>
              <a:t>Estimation is based on −</a:t>
            </a:r>
            <a:br>
              <a:rPr lang="en-US" sz="2200">
                <a:latin typeface="Calibri"/>
                <a:ea typeface="Calibri"/>
                <a:cs typeface="Calibri"/>
                <a:sym typeface="Calibri"/>
              </a:rPr>
            </a:br>
            <a:r>
              <a:rPr lang="en-US" sz="2200">
                <a:latin typeface="Calibri"/>
                <a:ea typeface="Calibri"/>
                <a:cs typeface="Calibri"/>
                <a:sym typeface="Calibri"/>
              </a:rPr>
              <a:t>            Past Data/Past Experience</a:t>
            </a:r>
            <a:br>
              <a:rPr lang="en-US" sz="2200">
                <a:latin typeface="Calibri"/>
                <a:ea typeface="Calibri"/>
                <a:cs typeface="Calibri"/>
                <a:sym typeface="Calibri"/>
              </a:rPr>
            </a:br>
            <a:r>
              <a:rPr lang="en-US" sz="2200">
                <a:latin typeface="Calibri"/>
                <a:ea typeface="Calibri"/>
                <a:cs typeface="Calibri"/>
                <a:sym typeface="Calibri"/>
              </a:rPr>
              <a:t>            Available Documents/Knowledge</a:t>
            </a:r>
            <a:br>
              <a:rPr lang="en-US" sz="2200">
                <a:latin typeface="Calibri"/>
                <a:ea typeface="Calibri"/>
                <a:cs typeface="Calibri"/>
                <a:sym typeface="Calibri"/>
              </a:rPr>
            </a:br>
            <a:r>
              <a:rPr lang="en-US" sz="2200">
                <a:latin typeface="Calibri"/>
                <a:ea typeface="Calibri"/>
                <a:cs typeface="Calibri"/>
                <a:sym typeface="Calibri"/>
              </a:rPr>
              <a:t>            Assumptions</a:t>
            </a:r>
            <a:br>
              <a:rPr lang="en-US" sz="2200">
                <a:latin typeface="Calibri"/>
                <a:ea typeface="Calibri"/>
                <a:cs typeface="Calibri"/>
                <a:sym typeface="Calibri"/>
              </a:rPr>
            </a:br>
            <a:r>
              <a:rPr lang="en-US" sz="2200">
                <a:latin typeface="Calibri"/>
                <a:ea typeface="Calibri"/>
                <a:cs typeface="Calibri"/>
                <a:sym typeface="Calibri"/>
              </a:rPr>
              <a:t>            Identified Risks</a:t>
            </a:r>
            <a:br>
              <a:rPr lang="en-US" sz="2200">
                <a:latin typeface="Calibri"/>
                <a:ea typeface="Calibri"/>
                <a:cs typeface="Calibri"/>
                <a:sym typeface="Calibri"/>
              </a:rPr>
            </a:br>
            <a:r>
              <a:rPr lang="en-US" sz="2200">
                <a:latin typeface="Calibri"/>
                <a:ea typeface="Calibri"/>
                <a:cs typeface="Calibri"/>
                <a:sym typeface="Calibri"/>
              </a:rPr>
              <a:t>The four basic steps in Software Project Estimation are −</a:t>
            </a:r>
            <a:br>
              <a:rPr lang="en-US" sz="2200">
                <a:latin typeface="Calibri"/>
                <a:ea typeface="Calibri"/>
                <a:cs typeface="Calibri"/>
                <a:sym typeface="Calibri"/>
              </a:rPr>
            </a:br>
            <a:r>
              <a:rPr lang="en-US" sz="2200">
                <a:latin typeface="Calibri"/>
                <a:ea typeface="Calibri"/>
                <a:cs typeface="Calibri"/>
                <a:sym typeface="Calibri"/>
              </a:rPr>
              <a:t>             </a:t>
            </a:r>
            <a:r>
              <a:rPr lang="en-US" sz="2200">
                <a:solidFill>
                  <a:srgbClr val="498DF1"/>
                </a:solidFill>
                <a:latin typeface="Calibri"/>
                <a:ea typeface="Calibri"/>
                <a:cs typeface="Calibri"/>
                <a:sym typeface="Calibri"/>
              </a:rPr>
              <a:t>Estimate the size of the development product.</a:t>
            </a:r>
            <a:br>
              <a:rPr lang="en-US" sz="2200">
                <a:solidFill>
                  <a:srgbClr val="498DF1"/>
                </a:solidFill>
                <a:latin typeface="Calibri"/>
                <a:ea typeface="Calibri"/>
                <a:cs typeface="Calibri"/>
                <a:sym typeface="Calibri"/>
              </a:rPr>
            </a:br>
            <a:r>
              <a:rPr lang="en-US" sz="2200">
                <a:solidFill>
                  <a:srgbClr val="498DF1"/>
                </a:solidFill>
                <a:latin typeface="Calibri"/>
                <a:ea typeface="Calibri"/>
                <a:cs typeface="Calibri"/>
                <a:sym typeface="Calibri"/>
              </a:rPr>
              <a:t>             Estimate the effort in person-months or person-hours.</a:t>
            </a:r>
            <a:br>
              <a:rPr lang="en-US" sz="2200">
                <a:solidFill>
                  <a:srgbClr val="498DF1"/>
                </a:solidFill>
                <a:latin typeface="Calibri"/>
                <a:ea typeface="Calibri"/>
                <a:cs typeface="Calibri"/>
                <a:sym typeface="Calibri"/>
              </a:rPr>
            </a:br>
            <a:r>
              <a:rPr lang="en-US" sz="2200">
                <a:solidFill>
                  <a:srgbClr val="498DF1"/>
                </a:solidFill>
                <a:latin typeface="Calibri"/>
                <a:ea typeface="Calibri"/>
                <a:cs typeface="Calibri"/>
                <a:sym typeface="Calibri"/>
              </a:rPr>
              <a:t>             Estimate the schedule in calendar months.</a:t>
            </a:r>
            <a:br>
              <a:rPr lang="en-US" sz="2200">
                <a:solidFill>
                  <a:srgbClr val="498DF1"/>
                </a:solidFill>
                <a:latin typeface="Calibri"/>
                <a:ea typeface="Calibri"/>
                <a:cs typeface="Calibri"/>
                <a:sym typeface="Calibri"/>
              </a:rPr>
            </a:br>
            <a:r>
              <a:rPr lang="en-US" sz="2200">
                <a:solidFill>
                  <a:srgbClr val="498DF1"/>
                </a:solidFill>
                <a:latin typeface="Calibri"/>
                <a:ea typeface="Calibri"/>
                <a:cs typeface="Calibri"/>
                <a:sym typeface="Calibri"/>
              </a:rPr>
              <a:t>             Estimate the project cost in agreed currency.</a:t>
            </a:r>
            <a:br>
              <a:rPr lang="en-US" sz="2200">
                <a:solidFill>
                  <a:srgbClr val="498DF1"/>
                </a:solidFill>
                <a:latin typeface="Calibri"/>
                <a:ea typeface="Calibri"/>
                <a:cs typeface="Calibri"/>
                <a:sym typeface="Calibri"/>
              </a:rPr>
            </a:br>
            <a:r>
              <a:rPr lang="en-US" sz="2200">
                <a:latin typeface="Calibri"/>
                <a:ea typeface="Calibri"/>
                <a:cs typeface="Calibri"/>
                <a:sym typeface="Calibri"/>
              </a:rPr>
              <a:t>  </a:t>
            </a:r>
            <a:r>
              <a:rPr b="1" lang="en-US" sz="2200">
                <a:solidFill>
                  <a:srgbClr val="FF0000"/>
                </a:solidFill>
                <a:latin typeface="Calibri"/>
                <a:ea typeface="Calibri"/>
                <a:cs typeface="Calibri"/>
                <a:sym typeface="Calibri"/>
              </a:rPr>
              <a:t>- Make/Buy Decision</a:t>
            </a:r>
            <a:br>
              <a:rPr b="1" lang="en-US" sz="2200">
                <a:solidFill>
                  <a:srgbClr val="FF0000"/>
                </a:solidFill>
                <a:latin typeface="Calibri"/>
                <a:ea typeface="Calibri"/>
                <a:cs typeface="Calibri"/>
                <a:sym typeface="Calibri"/>
              </a:rPr>
            </a:br>
            <a:r>
              <a:rPr b="1" lang="en-US" sz="2200">
                <a:solidFill>
                  <a:srgbClr val="FF0000"/>
                </a:solidFill>
                <a:latin typeface="Calibri"/>
                <a:ea typeface="Calibri"/>
                <a:cs typeface="Calibri"/>
                <a:sym typeface="Calibri"/>
              </a:rPr>
              <a:t>  - COCOMO II</a:t>
            </a:r>
            <a:endParaRPr b="1" sz="2200">
              <a:solidFill>
                <a:srgbClr val="FF0000"/>
              </a:solidFill>
              <a:latin typeface="Calibri"/>
              <a:ea typeface="Calibri"/>
              <a:cs typeface="Calibri"/>
              <a:sym typeface="Calibri"/>
            </a:endParaRPr>
          </a:p>
        </p:txBody>
      </p:sp>
      <p:pic>
        <p:nvPicPr>
          <p:cNvPr id="416" name="Google Shape;416;p175"/>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417" name="Google Shape;417;p175"/>
          <p:cNvSpPr txBox="1"/>
          <p:nvPr/>
        </p:nvSpPr>
        <p:spPr>
          <a:xfrm>
            <a:off x="1773951" y="511770"/>
            <a:ext cx="9530080"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400"/>
              <a:buFont typeface="Arial"/>
              <a:buNone/>
            </a:pPr>
            <a:r>
              <a:rPr b="0" i="0" lang="en-US" sz="5400" u="none" cap="none" strike="noStrike">
                <a:solidFill>
                  <a:schemeClr val="dk1"/>
                </a:solidFill>
                <a:latin typeface="Calibri"/>
                <a:ea typeface="Calibri"/>
                <a:cs typeface="Calibri"/>
                <a:sym typeface="Calibri"/>
              </a:rPr>
              <a:t>Estimation Model</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176"/>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Make-or-Buy Decision</a:t>
            </a:r>
            <a:endParaRPr sz="4000"/>
          </a:p>
        </p:txBody>
      </p:sp>
      <p:pic>
        <p:nvPicPr>
          <p:cNvPr id="425" name="Google Shape;425;p176"/>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426" name="Google Shape;426;p176"/>
          <p:cNvSpPr txBox="1"/>
          <p:nvPr>
            <p:ph idx="1" type="body"/>
          </p:nvPr>
        </p:nvSpPr>
        <p:spPr>
          <a:xfrm>
            <a:off x="728665" y="2012113"/>
            <a:ext cx="10566715" cy="1200329"/>
          </a:xfrm>
          <a:prstGeom prst="rect">
            <a:avLst/>
          </a:prstGeom>
          <a:noFill/>
          <a:ln>
            <a:noFill/>
          </a:ln>
        </p:spPr>
        <p:txBody>
          <a:bodyPr anchorCtr="0" anchor="ctr" bIns="45700" lIns="91425" spcFirstLastPara="1" rIns="91425" wrap="square" tIns="45700">
            <a:spAutoFit/>
          </a:bodyPr>
          <a:lstStyle/>
          <a:p>
            <a:pPr indent="0" lvl="0" marL="0" rtl="0" algn="just">
              <a:lnSpc>
                <a:spcPct val="100000"/>
              </a:lnSpc>
              <a:spcBef>
                <a:spcPts val="0"/>
              </a:spcBef>
              <a:spcAft>
                <a:spcPts val="0"/>
              </a:spcAft>
              <a:buClr>
                <a:srgbClr val="3F3F3F"/>
              </a:buClr>
              <a:buSzPts val="2400"/>
              <a:buNone/>
            </a:pPr>
            <a:r>
              <a:rPr lang="en-US" sz="2400"/>
              <a:t>A make-or-buy decision is the act of choosing between manufacturing a product in-house or purchasing it from an external supplier.</a:t>
            </a:r>
            <a:endParaRPr/>
          </a:p>
          <a:p>
            <a:pPr indent="0" lvl="0" marL="0" rtl="0" algn="just">
              <a:lnSpc>
                <a:spcPct val="100000"/>
              </a:lnSpc>
              <a:spcBef>
                <a:spcPts val="0"/>
              </a:spcBef>
              <a:spcAft>
                <a:spcPts val="0"/>
              </a:spcAft>
              <a:buClr>
                <a:srgbClr val="3F3F3F"/>
              </a:buClr>
              <a:buSzPts val="2400"/>
              <a:buNone/>
            </a:pPr>
            <a:r>
              <a:t/>
            </a:r>
            <a:endParaRPr b="0" i="0" sz="2400" u="none" cap="none" strike="noStrike">
              <a:solidFill>
                <a:srgbClr val="498DF1"/>
              </a:solidFill>
            </a:endParaRPr>
          </a:p>
        </p:txBody>
      </p:sp>
      <p:pic>
        <p:nvPicPr>
          <p:cNvPr id="427" name="Google Shape;427;p176"/>
          <p:cNvPicPr preferRelativeResize="0"/>
          <p:nvPr/>
        </p:nvPicPr>
        <p:blipFill rotWithShape="1">
          <a:blip r:embed="rId4">
            <a:alphaModFix/>
          </a:blip>
          <a:srcRect b="0" l="0" r="0" t="0"/>
          <a:stretch/>
        </p:blipFill>
        <p:spPr>
          <a:xfrm>
            <a:off x="7631112" y="2459878"/>
            <a:ext cx="3990975" cy="3771900"/>
          </a:xfrm>
          <a:prstGeom prst="rect">
            <a:avLst/>
          </a:prstGeom>
          <a:noFill/>
          <a:ln>
            <a:noFill/>
          </a:ln>
        </p:spPr>
      </p:pic>
      <p:sp>
        <p:nvSpPr>
          <p:cNvPr id="428" name="Google Shape;428;p176"/>
          <p:cNvSpPr/>
          <p:nvPr/>
        </p:nvSpPr>
        <p:spPr>
          <a:xfrm>
            <a:off x="829868" y="4537444"/>
            <a:ext cx="5748731"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1" lang="en-US" sz="2800" u="none" cap="none" strike="noStrike">
                <a:solidFill>
                  <a:srgbClr val="FF0000"/>
                </a:solidFill>
                <a:latin typeface="Calibri"/>
                <a:ea typeface="Calibri"/>
                <a:cs typeface="Calibri"/>
                <a:sym typeface="Calibri"/>
              </a:rPr>
              <a:t>Build to Compete. Buy to Standardize.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177"/>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Make-or-Buy Decision</a:t>
            </a:r>
            <a:endParaRPr sz="4000"/>
          </a:p>
        </p:txBody>
      </p:sp>
      <p:pic>
        <p:nvPicPr>
          <p:cNvPr id="436" name="Google Shape;436;p177"/>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437" name="Google Shape;437;p177"/>
          <p:cNvSpPr txBox="1"/>
          <p:nvPr>
            <p:ph idx="1" type="body"/>
          </p:nvPr>
        </p:nvSpPr>
        <p:spPr>
          <a:xfrm>
            <a:off x="1107282" y="2396579"/>
            <a:ext cx="10566715" cy="2677616"/>
          </a:xfrm>
          <a:prstGeom prst="rect">
            <a:avLst/>
          </a:prstGeom>
          <a:noFill/>
          <a:ln>
            <a:noFill/>
          </a:ln>
        </p:spPr>
        <p:txBody>
          <a:bodyPr anchorCtr="0" anchor="ctr" bIns="45700" lIns="91425" spcFirstLastPara="1" rIns="91425" wrap="square" tIns="45700">
            <a:spAutoFit/>
          </a:bodyPr>
          <a:lstStyle/>
          <a:p>
            <a:pPr indent="0" lvl="0" marL="0" rtl="0" algn="just">
              <a:lnSpc>
                <a:spcPct val="100000"/>
              </a:lnSpc>
              <a:spcBef>
                <a:spcPts val="0"/>
              </a:spcBef>
              <a:spcAft>
                <a:spcPts val="0"/>
              </a:spcAft>
              <a:buClr>
                <a:srgbClr val="3F3F3F"/>
              </a:buClr>
              <a:buSzPts val="2400"/>
              <a:buNone/>
            </a:pPr>
            <a:r>
              <a:rPr lang="en-US" sz="2400"/>
              <a:t>Options:</a:t>
            </a:r>
            <a:endParaRPr/>
          </a:p>
          <a:p>
            <a:pPr indent="-457200" lvl="0" marL="457200" rtl="0" algn="just">
              <a:lnSpc>
                <a:spcPct val="100000"/>
              </a:lnSpc>
              <a:spcBef>
                <a:spcPts val="0"/>
              </a:spcBef>
              <a:spcAft>
                <a:spcPts val="0"/>
              </a:spcAft>
              <a:buClr>
                <a:srgbClr val="3F3F3F"/>
              </a:buClr>
              <a:buSzPts val="2400"/>
              <a:buAutoNum type="arabicPeriod"/>
            </a:pPr>
            <a:r>
              <a:rPr lang="en-US" sz="2400"/>
              <a:t>software may be purchased (or licensed) off-the shelf</a:t>
            </a:r>
            <a:endParaRPr/>
          </a:p>
          <a:p>
            <a:pPr indent="-457200" lvl="0" marL="457200" rtl="0" algn="just">
              <a:lnSpc>
                <a:spcPct val="100000"/>
              </a:lnSpc>
              <a:spcBef>
                <a:spcPts val="0"/>
              </a:spcBef>
              <a:spcAft>
                <a:spcPts val="0"/>
              </a:spcAft>
              <a:buClr>
                <a:srgbClr val="3F3F3F"/>
              </a:buClr>
              <a:buSzPts val="2400"/>
              <a:buAutoNum type="arabicPeriod"/>
            </a:pPr>
            <a:r>
              <a:rPr lang="en-US" sz="2400"/>
              <a:t>“fully-experience” or “partially experience” software components may be acquired and then modified and integrated to meet specific needs.</a:t>
            </a:r>
            <a:endParaRPr/>
          </a:p>
          <a:p>
            <a:pPr indent="-457200" lvl="0" marL="457200" rtl="0" algn="just">
              <a:lnSpc>
                <a:spcPct val="100000"/>
              </a:lnSpc>
              <a:spcBef>
                <a:spcPts val="0"/>
              </a:spcBef>
              <a:spcAft>
                <a:spcPts val="0"/>
              </a:spcAft>
              <a:buClr>
                <a:srgbClr val="3F3F3F"/>
              </a:buClr>
              <a:buSzPts val="2400"/>
              <a:buAutoNum type="arabicPeriod"/>
            </a:pPr>
            <a:r>
              <a:rPr lang="en-US" sz="2400"/>
              <a:t>software may be custom built by an outside contractor to meet the purchaser’s specification.</a:t>
            </a:r>
            <a:endParaRPr/>
          </a:p>
          <a:p>
            <a:pPr indent="0" lvl="0" marL="0" rtl="0" algn="just">
              <a:lnSpc>
                <a:spcPct val="100000"/>
              </a:lnSpc>
              <a:spcBef>
                <a:spcPts val="0"/>
              </a:spcBef>
              <a:spcAft>
                <a:spcPts val="0"/>
              </a:spcAft>
              <a:buClr>
                <a:srgbClr val="3F3F3F"/>
              </a:buClr>
              <a:buSzPts val="2400"/>
              <a:buNone/>
            </a:pPr>
            <a:r>
              <a:t/>
            </a:r>
            <a:endParaRPr b="0" i="0" sz="2400" u="none" cap="none" strike="noStrike">
              <a:solidFill>
                <a:srgbClr val="498DF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178"/>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85000"/>
              </a:lnSpc>
              <a:spcBef>
                <a:spcPts val="0"/>
              </a:spcBef>
              <a:spcAft>
                <a:spcPts val="0"/>
              </a:spcAft>
              <a:buClr>
                <a:srgbClr val="3F3F3F"/>
              </a:buClr>
              <a:buSzPct val="100000"/>
              <a:buFont typeface="Calibri"/>
              <a:buNone/>
            </a:pPr>
            <a:r>
              <a:rPr lang="en-US" sz="4000"/>
              <a:t>Make-or-Buy Decision : Strategic Considerations </a:t>
            </a:r>
            <a:endParaRPr sz="4000"/>
          </a:p>
        </p:txBody>
      </p:sp>
      <p:pic>
        <p:nvPicPr>
          <p:cNvPr id="445" name="Google Shape;445;p178"/>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446" name="Google Shape;446;p178"/>
          <p:cNvPicPr preferRelativeResize="0"/>
          <p:nvPr/>
        </p:nvPicPr>
        <p:blipFill rotWithShape="1">
          <a:blip r:embed="rId4">
            <a:alphaModFix/>
          </a:blip>
          <a:srcRect b="9444" l="0" r="0" t="21296"/>
          <a:stretch/>
        </p:blipFill>
        <p:spPr>
          <a:xfrm>
            <a:off x="1115060" y="1255044"/>
            <a:ext cx="9961880" cy="50419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179"/>
          <p:cNvSpPr txBox="1"/>
          <p:nvPr>
            <p:ph type="title"/>
          </p:nvPr>
        </p:nvSpPr>
        <p:spPr>
          <a:xfrm>
            <a:off x="1625600" y="286604"/>
            <a:ext cx="10160000" cy="96844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85000"/>
              </a:lnSpc>
              <a:spcBef>
                <a:spcPts val="0"/>
              </a:spcBef>
              <a:spcAft>
                <a:spcPts val="0"/>
              </a:spcAft>
              <a:buClr>
                <a:srgbClr val="3F3F3F"/>
              </a:buClr>
              <a:buSzPct val="100000"/>
              <a:buFont typeface="Calibri"/>
              <a:buNone/>
            </a:pPr>
            <a:r>
              <a:rPr lang="en-US" sz="4000"/>
              <a:t>Make-or-Buy Decision : Evaluating Cost of Ownership</a:t>
            </a:r>
            <a:endParaRPr sz="4000"/>
          </a:p>
        </p:txBody>
      </p:sp>
      <p:pic>
        <p:nvPicPr>
          <p:cNvPr id="454" name="Google Shape;454;p179"/>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455" name="Google Shape;455;p179"/>
          <p:cNvPicPr preferRelativeResize="0"/>
          <p:nvPr/>
        </p:nvPicPr>
        <p:blipFill rotWithShape="1">
          <a:blip r:embed="rId4">
            <a:alphaModFix/>
          </a:blip>
          <a:srcRect b="19445" l="-296" r="293" t="21666"/>
          <a:stretch/>
        </p:blipFill>
        <p:spPr>
          <a:xfrm>
            <a:off x="1174750" y="1255044"/>
            <a:ext cx="9842500" cy="50800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180"/>
          <p:cNvSpPr txBox="1"/>
          <p:nvPr>
            <p:ph type="title"/>
          </p:nvPr>
        </p:nvSpPr>
        <p:spPr>
          <a:xfrm>
            <a:off x="1625600" y="286604"/>
            <a:ext cx="1016000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Make-or-Buy Decision : Process</a:t>
            </a:r>
            <a:endParaRPr sz="4000"/>
          </a:p>
        </p:txBody>
      </p:sp>
      <p:pic>
        <p:nvPicPr>
          <p:cNvPr id="463" name="Google Shape;463;p180"/>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464" name="Google Shape;464;p180"/>
          <p:cNvPicPr preferRelativeResize="0"/>
          <p:nvPr/>
        </p:nvPicPr>
        <p:blipFill rotWithShape="1">
          <a:blip r:embed="rId4">
            <a:alphaModFix/>
          </a:blip>
          <a:srcRect b="8888" l="0" r="0" t="44442"/>
          <a:stretch/>
        </p:blipFill>
        <p:spPr>
          <a:xfrm>
            <a:off x="1282700" y="1424053"/>
            <a:ext cx="10147300" cy="482434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4"/>
          <p:cNvSpPr txBox="1"/>
          <p:nvPr>
            <p:ph type="title"/>
          </p:nvPr>
        </p:nvSpPr>
        <p:spPr>
          <a:xfrm>
            <a:off x="1625600" y="325340"/>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000"/>
              <a:buFont typeface="Calibri"/>
              <a:buNone/>
            </a:pPr>
            <a:r>
              <a:rPr b="1" lang="en-US" sz="4000"/>
              <a:t>Software Project Management</a:t>
            </a:r>
            <a:endParaRPr b="1" sz="4000">
              <a:latin typeface="Calibri"/>
              <a:ea typeface="Calibri"/>
              <a:cs typeface="Calibri"/>
              <a:sym typeface="Calibri"/>
            </a:endParaRPr>
          </a:p>
        </p:txBody>
      </p:sp>
      <p:sp>
        <p:nvSpPr>
          <p:cNvPr id="137" name="Google Shape;137;p4"/>
          <p:cNvSpPr txBox="1"/>
          <p:nvPr>
            <p:ph idx="1" type="body"/>
          </p:nvPr>
        </p:nvSpPr>
        <p:spPr>
          <a:xfrm>
            <a:off x="927847" y="1815353"/>
            <a:ext cx="10227833" cy="4053741"/>
          </a:xfrm>
          <a:prstGeom prst="rect">
            <a:avLst/>
          </a:prstGeom>
          <a:noFill/>
          <a:ln>
            <a:noFill/>
          </a:ln>
        </p:spPr>
        <p:txBody>
          <a:bodyPr anchorCtr="0" anchor="t" bIns="45700" lIns="0" spcFirstLastPara="1" rIns="0" wrap="square" tIns="45700">
            <a:normAutofit/>
          </a:bodyPr>
          <a:lstStyle/>
          <a:p>
            <a:pPr indent="-152400" lvl="0" marL="91440" rtl="0" algn="l">
              <a:lnSpc>
                <a:spcPct val="90000"/>
              </a:lnSpc>
              <a:spcBef>
                <a:spcPts val="0"/>
              </a:spcBef>
              <a:spcAft>
                <a:spcPts val="0"/>
              </a:spcAft>
              <a:buSzPts val="2400"/>
              <a:buFont typeface="Arial"/>
              <a:buChar char="•"/>
            </a:pPr>
            <a:r>
              <a:rPr lang="en-US" sz="2400"/>
              <a:t>Concerned with activities involved in ensuring that software is delivered</a:t>
            </a:r>
            <a:endParaRPr/>
          </a:p>
          <a:p>
            <a:pPr indent="-182880" lvl="1" marL="384048" rtl="0" algn="l">
              <a:lnSpc>
                <a:spcPct val="90000"/>
              </a:lnSpc>
              <a:spcBef>
                <a:spcPts val="400"/>
              </a:spcBef>
              <a:spcAft>
                <a:spcPts val="0"/>
              </a:spcAft>
              <a:buSzPts val="2400"/>
              <a:buChar char="◦"/>
            </a:pPr>
            <a:r>
              <a:rPr lang="en-US" sz="2400"/>
              <a:t>on time</a:t>
            </a:r>
            <a:endParaRPr/>
          </a:p>
          <a:p>
            <a:pPr indent="-182880" lvl="1" marL="384048" rtl="0" algn="l">
              <a:lnSpc>
                <a:spcPct val="90000"/>
              </a:lnSpc>
              <a:spcBef>
                <a:spcPts val="600"/>
              </a:spcBef>
              <a:spcAft>
                <a:spcPts val="0"/>
              </a:spcAft>
              <a:buSzPts val="2400"/>
              <a:buChar char="◦"/>
            </a:pPr>
            <a:r>
              <a:rPr lang="en-US" sz="2400"/>
              <a:t>within the budget</a:t>
            </a:r>
            <a:endParaRPr/>
          </a:p>
          <a:p>
            <a:pPr indent="-182880" lvl="1" marL="384048" rtl="0" algn="l">
              <a:lnSpc>
                <a:spcPct val="90000"/>
              </a:lnSpc>
              <a:spcBef>
                <a:spcPts val="600"/>
              </a:spcBef>
              <a:spcAft>
                <a:spcPts val="0"/>
              </a:spcAft>
              <a:buSzPts val="2400"/>
              <a:buChar char="◦"/>
            </a:pPr>
            <a:r>
              <a:rPr lang="en-US" sz="2400"/>
              <a:t>in accordance with the requirements</a:t>
            </a:r>
            <a:endParaRPr/>
          </a:p>
          <a:p>
            <a:pPr indent="-152400" lvl="0" marL="91440" rtl="0" algn="l">
              <a:lnSpc>
                <a:spcPct val="90000"/>
              </a:lnSpc>
              <a:spcBef>
                <a:spcPts val="1600"/>
              </a:spcBef>
              <a:spcAft>
                <a:spcPts val="0"/>
              </a:spcAft>
              <a:buSzPts val="2400"/>
              <a:buFont typeface="Arial"/>
              <a:buChar char="•"/>
            </a:pPr>
            <a:r>
              <a:rPr lang="en-US" sz="2400"/>
              <a:t>  Project management is needed because software development is always subject to budget, requirement and schedule constraints  that are set by the development organisation or the customer</a:t>
            </a:r>
            <a:endParaRPr/>
          </a:p>
          <a:p>
            <a:pPr indent="0" lvl="0" marL="0" rtl="0" algn="l">
              <a:lnSpc>
                <a:spcPct val="90000"/>
              </a:lnSpc>
              <a:spcBef>
                <a:spcPts val="1400"/>
              </a:spcBef>
              <a:spcAft>
                <a:spcPts val="0"/>
              </a:spcAft>
              <a:buSzPts val="4000"/>
              <a:buNone/>
            </a:pPr>
            <a:r>
              <a:t/>
            </a:r>
            <a:endParaRPr sz="4000"/>
          </a:p>
          <a:p>
            <a:pPr indent="0" lvl="0" marL="0" rtl="0" algn="l">
              <a:lnSpc>
                <a:spcPct val="90000"/>
              </a:lnSpc>
              <a:spcBef>
                <a:spcPts val="1400"/>
              </a:spcBef>
              <a:spcAft>
                <a:spcPts val="0"/>
              </a:spcAft>
              <a:buSzPts val="4000"/>
              <a:buNone/>
            </a:pPr>
            <a:r>
              <a:t/>
            </a:r>
            <a:endParaRPr sz="4000"/>
          </a:p>
          <a:p>
            <a:pPr indent="0" lvl="0" marL="91440" rtl="0" algn="just">
              <a:lnSpc>
                <a:spcPct val="90000"/>
              </a:lnSpc>
              <a:spcBef>
                <a:spcPts val="1400"/>
              </a:spcBef>
              <a:spcAft>
                <a:spcPts val="0"/>
              </a:spcAft>
              <a:buSzPts val="2800"/>
              <a:buNone/>
            </a:pPr>
            <a:r>
              <a:t/>
            </a:r>
            <a:endParaRPr sz="2800"/>
          </a:p>
        </p:txBody>
      </p:sp>
      <p:pic>
        <p:nvPicPr>
          <p:cNvPr id="138" name="Google Shape;138;p4"/>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181"/>
          <p:cNvSpPr txBox="1"/>
          <p:nvPr>
            <p:ph type="title"/>
          </p:nvPr>
        </p:nvSpPr>
        <p:spPr>
          <a:xfrm>
            <a:off x="1464668" y="428986"/>
            <a:ext cx="9530080" cy="96844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85000"/>
              </a:lnSpc>
              <a:spcBef>
                <a:spcPts val="0"/>
              </a:spcBef>
              <a:spcAft>
                <a:spcPts val="0"/>
              </a:spcAft>
              <a:buClr>
                <a:srgbClr val="3F3F3F"/>
              </a:buClr>
              <a:buSzPct val="100000"/>
              <a:buFont typeface="Calibri"/>
              <a:buNone/>
            </a:pPr>
            <a:r>
              <a:rPr lang="en-US" sz="4000"/>
              <a:t>Creating </a:t>
            </a:r>
            <a:br>
              <a:rPr lang="en-US" sz="4000"/>
            </a:br>
            <a:r>
              <a:rPr lang="en-US" sz="4000"/>
              <a:t>a Decision Tree</a:t>
            </a:r>
            <a:endParaRPr/>
          </a:p>
        </p:txBody>
      </p:sp>
      <p:pic>
        <p:nvPicPr>
          <p:cNvPr id="472" name="Google Shape;472;p18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473" name="Google Shape;473;p181"/>
          <p:cNvSpPr txBox="1"/>
          <p:nvPr>
            <p:ph idx="1" type="body"/>
          </p:nvPr>
        </p:nvSpPr>
        <p:spPr>
          <a:xfrm>
            <a:off x="195070" y="1918559"/>
            <a:ext cx="4414197" cy="3785652"/>
          </a:xfrm>
          <a:prstGeom prst="rect">
            <a:avLst/>
          </a:prstGeom>
          <a:noFill/>
          <a:ln>
            <a:noFill/>
          </a:ln>
        </p:spPr>
        <p:txBody>
          <a:bodyPr anchorCtr="0" anchor="ctr" bIns="45700" lIns="91425" spcFirstLastPara="1" rIns="91425" wrap="square" tIns="45700">
            <a:spAutoFit/>
          </a:bodyPr>
          <a:lstStyle/>
          <a:p>
            <a:pPr indent="-457200" lvl="0" marL="457200" rtl="0" algn="just">
              <a:lnSpc>
                <a:spcPct val="100000"/>
              </a:lnSpc>
              <a:spcBef>
                <a:spcPts val="0"/>
              </a:spcBef>
              <a:spcAft>
                <a:spcPts val="0"/>
              </a:spcAft>
              <a:buClr>
                <a:srgbClr val="3F3F3F"/>
              </a:buClr>
              <a:buSzPts val="2400"/>
              <a:buAutoNum type="arabicPeriod"/>
            </a:pPr>
            <a:r>
              <a:rPr lang="en-US" sz="2400"/>
              <a:t>Built system X from scratch.</a:t>
            </a:r>
            <a:endParaRPr/>
          </a:p>
          <a:p>
            <a:pPr indent="-457200" lvl="0" marL="457200" rtl="0" algn="just">
              <a:lnSpc>
                <a:spcPct val="100000"/>
              </a:lnSpc>
              <a:spcBef>
                <a:spcPts val="0"/>
              </a:spcBef>
              <a:spcAft>
                <a:spcPts val="0"/>
              </a:spcAft>
              <a:buClr>
                <a:srgbClr val="3F3F3F"/>
              </a:buClr>
              <a:buSzPts val="2400"/>
              <a:buAutoNum type="arabicPeriod"/>
            </a:pPr>
            <a:r>
              <a:rPr lang="en-US" sz="2400"/>
              <a:t>reuse existing partial-experience components to contract the system.</a:t>
            </a:r>
            <a:endParaRPr/>
          </a:p>
          <a:p>
            <a:pPr indent="-457200" lvl="0" marL="457200" rtl="0" algn="just">
              <a:lnSpc>
                <a:spcPct val="100000"/>
              </a:lnSpc>
              <a:spcBef>
                <a:spcPts val="0"/>
              </a:spcBef>
              <a:spcAft>
                <a:spcPts val="0"/>
              </a:spcAft>
              <a:buClr>
                <a:srgbClr val="3F3F3F"/>
              </a:buClr>
              <a:buSzPts val="2400"/>
              <a:buAutoNum type="arabicPeriod"/>
            </a:pPr>
            <a:r>
              <a:rPr lang="en-US" sz="2400"/>
              <a:t>Buy an available software product and modify it to meet local needs.</a:t>
            </a:r>
            <a:endParaRPr/>
          </a:p>
          <a:p>
            <a:pPr indent="-457200" lvl="0" marL="457200" rtl="0" algn="just">
              <a:lnSpc>
                <a:spcPct val="100000"/>
              </a:lnSpc>
              <a:spcBef>
                <a:spcPts val="0"/>
              </a:spcBef>
              <a:spcAft>
                <a:spcPts val="0"/>
              </a:spcAft>
              <a:buClr>
                <a:srgbClr val="3F3F3F"/>
              </a:buClr>
              <a:buSzPts val="2400"/>
              <a:buAutoNum type="arabicPeriod"/>
            </a:pPr>
            <a:r>
              <a:rPr lang="en-US" sz="2400"/>
              <a:t>Contract the software development to an outside vendor.</a:t>
            </a:r>
            <a:endParaRPr/>
          </a:p>
        </p:txBody>
      </p:sp>
      <p:pic>
        <p:nvPicPr>
          <p:cNvPr id="474" name="Google Shape;474;p181"/>
          <p:cNvPicPr preferRelativeResize="0"/>
          <p:nvPr/>
        </p:nvPicPr>
        <p:blipFill rotWithShape="1">
          <a:blip r:embed="rId4">
            <a:alphaModFix/>
          </a:blip>
          <a:srcRect b="0" l="0" r="0" t="0"/>
          <a:stretch/>
        </p:blipFill>
        <p:spPr>
          <a:xfrm>
            <a:off x="5130198" y="286604"/>
            <a:ext cx="7061802" cy="5831563"/>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182"/>
          <p:cNvSpPr txBox="1"/>
          <p:nvPr>
            <p:ph type="title"/>
          </p:nvPr>
        </p:nvSpPr>
        <p:spPr>
          <a:xfrm>
            <a:off x="1645920" y="24440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Make-or-Buy Decision</a:t>
            </a:r>
            <a:endParaRPr sz="4000"/>
          </a:p>
        </p:txBody>
      </p:sp>
      <p:pic>
        <p:nvPicPr>
          <p:cNvPr id="480" name="Google Shape;480;p182"/>
          <p:cNvPicPr preferRelativeResize="0"/>
          <p:nvPr>
            <p:ph idx="1" type="body"/>
          </p:nvPr>
        </p:nvPicPr>
        <p:blipFill rotWithShape="1">
          <a:blip r:embed="rId3">
            <a:alphaModFix/>
          </a:blip>
          <a:srcRect b="0" l="0" r="0" t="0"/>
          <a:stretch/>
        </p:blipFill>
        <p:spPr>
          <a:xfrm>
            <a:off x="2419643" y="1695157"/>
            <a:ext cx="6802145" cy="4918443"/>
          </a:xfrm>
          <a:prstGeom prst="rect">
            <a:avLst/>
          </a:prstGeom>
          <a:noFill/>
          <a:ln>
            <a:noFill/>
          </a:ln>
        </p:spPr>
      </p:pic>
      <p:pic>
        <p:nvPicPr>
          <p:cNvPr id="481" name="Google Shape;481;p182"/>
          <p:cNvPicPr preferRelativeResize="0"/>
          <p:nvPr/>
        </p:nvPicPr>
        <p:blipFill rotWithShape="1">
          <a:blip r:embed="rId4">
            <a:alphaModFix/>
          </a:blip>
          <a:srcRect b="0" l="0" r="0" t="0"/>
          <a:stretch/>
        </p:blipFill>
        <p:spPr>
          <a:xfrm>
            <a:off x="195070" y="546661"/>
            <a:ext cx="1269598" cy="114849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183"/>
          <p:cNvSpPr txBox="1"/>
          <p:nvPr>
            <p:ph type="title"/>
          </p:nvPr>
        </p:nvSpPr>
        <p:spPr>
          <a:xfrm>
            <a:off x="1464668" y="2715905"/>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400"/>
              <a:buFont typeface="Calibri"/>
              <a:buNone/>
            </a:pPr>
            <a:r>
              <a:rPr b="1" lang="en-US" sz="4400"/>
              <a:t>COCOMO II - </a:t>
            </a:r>
            <a:r>
              <a:rPr lang="en-US" sz="4400"/>
              <a:t>Constructive Cost </a:t>
            </a:r>
            <a:r>
              <a:rPr b="1" lang="en-US" sz="4400"/>
              <a:t>Model</a:t>
            </a:r>
            <a:r>
              <a:rPr lang="en-US" sz="4400"/>
              <a:t> </a:t>
            </a:r>
            <a:endParaRPr sz="4400">
              <a:latin typeface="Calibri"/>
              <a:ea typeface="Calibri"/>
              <a:cs typeface="Calibri"/>
              <a:sym typeface="Calibri"/>
            </a:endParaRPr>
          </a:p>
        </p:txBody>
      </p:sp>
      <p:pic>
        <p:nvPicPr>
          <p:cNvPr id="489" name="Google Shape;489;p18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184"/>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496" name="Google Shape;496;p184"/>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 Project Planning</a:t>
            </a:r>
            <a:endParaRPr sz="4000"/>
          </a:p>
        </p:txBody>
      </p:sp>
      <p:sp>
        <p:nvSpPr>
          <p:cNvPr id="497" name="Google Shape;497;p184"/>
          <p:cNvSpPr txBox="1"/>
          <p:nvPr>
            <p:ph idx="1" type="body"/>
          </p:nvPr>
        </p:nvSpPr>
        <p:spPr>
          <a:xfrm>
            <a:off x="949444" y="2227857"/>
            <a:ext cx="10263040" cy="2194514"/>
          </a:xfrm>
          <a:prstGeom prst="rect">
            <a:avLst/>
          </a:prstGeom>
          <a:noFill/>
          <a:ln>
            <a:noFill/>
          </a:ln>
        </p:spPr>
        <p:txBody>
          <a:bodyPr anchorCtr="0" anchor="t" bIns="45700" lIns="0" spcFirstLastPara="1" rIns="0" wrap="square" tIns="45700">
            <a:normAutofit/>
          </a:bodyPr>
          <a:lstStyle/>
          <a:p>
            <a:pPr indent="-177800" lvl="0" marL="91440" rtl="0" algn="just">
              <a:lnSpc>
                <a:spcPct val="200000"/>
              </a:lnSpc>
              <a:spcBef>
                <a:spcPts val="0"/>
              </a:spcBef>
              <a:spcAft>
                <a:spcPts val="0"/>
              </a:spcAft>
              <a:buSzPts val="2800"/>
              <a:buChar char=" "/>
            </a:pPr>
            <a:r>
              <a:rPr lang="en-US" sz="2800"/>
              <a:t>The Constructive Cost </a:t>
            </a:r>
            <a:r>
              <a:rPr b="1" lang="en-US" sz="2800"/>
              <a:t>Model</a:t>
            </a:r>
            <a:r>
              <a:rPr lang="en-US" sz="2800"/>
              <a:t> (</a:t>
            </a:r>
            <a:r>
              <a:rPr b="1" lang="en-US" sz="2800"/>
              <a:t>COCOMO</a:t>
            </a:r>
            <a:r>
              <a:rPr lang="en-US" sz="2800"/>
              <a:t>) is a procedural software cost estimation </a:t>
            </a:r>
            <a:r>
              <a:rPr b="1" lang="en-US" sz="2800"/>
              <a:t>model</a:t>
            </a:r>
            <a:r>
              <a:rPr lang="en-US" sz="2800"/>
              <a:t> developed by Barry W. Boehm.</a:t>
            </a:r>
            <a:endParaRPr/>
          </a:p>
          <a:p>
            <a:pPr indent="0" lvl="0" marL="91440" rtl="0" algn="just">
              <a:lnSpc>
                <a:spcPct val="90000"/>
              </a:lnSpc>
              <a:spcBef>
                <a:spcPts val="1400"/>
              </a:spcBef>
              <a:spcAft>
                <a:spcPts val="0"/>
              </a:spcAft>
              <a:buSzPts val="2600"/>
              <a:buNone/>
            </a:pPr>
            <a:r>
              <a:t/>
            </a:r>
            <a:endParaRPr sz="2600"/>
          </a:p>
        </p:txBody>
      </p:sp>
      <p:pic>
        <p:nvPicPr>
          <p:cNvPr id="498" name="Google Shape;498;p184"/>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185"/>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05" name="Google Shape;505;p185"/>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COCOMO-II by Barry Boehm</a:t>
            </a:r>
            <a:endParaRPr/>
          </a:p>
        </p:txBody>
      </p:sp>
      <p:sp>
        <p:nvSpPr>
          <p:cNvPr id="506" name="Google Shape;506;p185"/>
          <p:cNvSpPr txBox="1"/>
          <p:nvPr>
            <p:ph idx="1" type="body"/>
          </p:nvPr>
        </p:nvSpPr>
        <p:spPr>
          <a:xfrm>
            <a:off x="342308" y="2045065"/>
            <a:ext cx="11507383" cy="1450757"/>
          </a:xfrm>
          <a:prstGeom prst="rect">
            <a:avLst/>
          </a:prstGeom>
          <a:noFill/>
          <a:ln>
            <a:noFill/>
          </a:ln>
        </p:spPr>
        <p:txBody>
          <a:bodyPr anchorCtr="0" anchor="t" bIns="45700" lIns="0" spcFirstLastPara="1" rIns="0" wrap="square" tIns="45700">
            <a:noAutofit/>
          </a:bodyPr>
          <a:lstStyle/>
          <a:p>
            <a:pPr indent="-152400" lvl="0" marL="91440" rtl="0" algn="l">
              <a:lnSpc>
                <a:spcPct val="90000"/>
              </a:lnSpc>
              <a:spcBef>
                <a:spcPts val="0"/>
              </a:spcBef>
              <a:spcAft>
                <a:spcPts val="0"/>
              </a:spcAft>
              <a:buSzPts val="2400"/>
              <a:buChar char=" "/>
            </a:pPr>
            <a:r>
              <a:rPr b="1" lang="en-US" sz="2400"/>
              <a:t>Has three types of model:-</a:t>
            </a:r>
            <a:endParaRPr/>
          </a:p>
          <a:p>
            <a:pPr indent="-152400" lvl="0" marL="91440" rtl="0" algn="l">
              <a:lnSpc>
                <a:spcPct val="90000"/>
              </a:lnSpc>
              <a:spcBef>
                <a:spcPts val="1400"/>
              </a:spcBef>
              <a:spcAft>
                <a:spcPts val="0"/>
              </a:spcAft>
              <a:buSzPts val="2400"/>
              <a:buChar char=" "/>
            </a:pPr>
            <a:r>
              <a:rPr b="1" lang="en-US" sz="2400" u="sng"/>
              <a:t>Application Composition Model- </a:t>
            </a:r>
            <a:r>
              <a:rPr lang="en-US" sz="2400"/>
              <a:t>Used during the early stages of software engineering.</a:t>
            </a:r>
            <a:endParaRPr/>
          </a:p>
          <a:p>
            <a:pPr indent="-152400" lvl="0" marL="91440" rtl="0" algn="l">
              <a:lnSpc>
                <a:spcPct val="90000"/>
              </a:lnSpc>
              <a:spcBef>
                <a:spcPts val="1400"/>
              </a:spcBef>
              <a:spcAft>
                <a:spcPts val="0"/>
              </a:spcAft>
              <a:buSzPts val="2400"/>
              <a:buChar char=" "/>
            </a:pPr>
            <a:r>
              <a:rPr b="1" lang="en-US" sz="2400" u="sng"/>
              <a:t>Early design stage Model- </a:t>
            </a:r>
            <a:r>
              <a:rPr lang="en-US" sz="2400"/>
              <a:t>Used once requirements have been stabilized and basic software architecture has been established .</a:t>
            </a:r>
            <a:endParaRPr/>
          </a:p>
          <a:p>
            <a:pPr indent="-152400" lvl="0" marL="91440" rtl="0" algn="l">
              <a:lnSpc>
                <a:spcPct val="90000"/>
              </a:lnSpc>
              <a:spcBef>
                <a:spcPts val="1400"/>
              </a:spcBef>
              <a:spcAft>
                <a:spcPts val="0"/>
              </a:spcAft>
              <a:buSzPts val="2400"/>
              <a:buChar char=" "/>
            </a:pPr>
            <a:r>
              <a:rPr b="1" lang="en-US" sz="2400" u="sng"/>
              <a:t>Post-architecture stage Model </a:t>
            </a:r>
            <a:r>
              <a:rPr lang="en-US" sz="2400"/>
              <a:t>–Used during the construction of the software.</a:t>
            </a:r>
            <a:endParaRPr/>
          </a:p>
          <a:p>
            <a:pPr indent="0" lvl="0" marL="91440" rtl="0" algn="l">
              <a:lnSpc>
                <a:spcPct val="90000"/>
              </a:lnSpc>
              <a:spcBef>
                <a:spcPts val="1400"/>
              </a:spcBef>
              <a:spcAft>
                <a:spcPts val="0"/>
              </a:spcAft>
              <a:buSzPts val="2400"/>
              <a:buNone/>
            </a:pPr>
            <a:r>
              <a:t/>
            </a:r>
            <a:endParaRPr sz="2400"/>
          </a:p>
          <a:p>
            <a:pPr indent="-152400" lvl="0" marL="91440" rtl="0" algn="l">
              <a:lnSpc>
                <a:spcPct val="90000"/>
              </a:lnSpc>
              <a:spcBef>
                <a:spcPts val="1400"/>
              </a:spcBef>
              <a:spcAft>
                <a:spcPts val="0"/>
              </a:spcAft>
              <a:buSzPts val="2400"/>
              <a:buChar char=" "/>
            </a:pPr>
            <a:r>
              <a:rPr lang="en-US" sz="2400"/>
              <a:t>The sizing information followed by this model is the direct software </a:t>
            </a:r>
            <a:r>
              <a:rPr lang="en-US" sz="2400">
                <a:solidFill>
                  <a:srgbClr val="0E57C4"/>
                </a:solidFill>
              </a:rPr>
              <a:t>measure</a:t>
            </a:r>
            <a:r>
              <a:rPr lang="en-US" sz="2400"/>
              <a:t> </a:t>
            </a:r>
            <a:r>
              <a:rPr b="1" lang="en-US" sz="2400">
                <a:solidFill>
                  <a:srgbClr val="FF0000"/>
                </a:solidFill>
              </a:rPr>
              <a:t>‘object points’.</a:t>
            </a:r>
            <a:endParaRPr/>
          </a:p>
          <a:p>
            <a:pPr indent="0" lvl="0" marL="91440" rtl="0" algn="l">
              <a:lnSpc>
                <a:spcPct val="90000"/>
              </a:lnSpc>
              <a:spcBef>
                <a:spcPts val="1400"/>
              </a:spcBef>
              <a:spcAft>
                <a:spcPts val="0"/>
              </a:spcAft>
              <a:buSzPts val="2400"/>
              <a:buNone/>
            </a:pPr>
            <a:r>
              <a:t/>
            </a:r>
            <a:endParaRPr sz="2400"/>
          </a:p>
        </p:txBody>
      </p:sp>
      <p:pic>
        <p:nvPicPr>
          <p:cNvPr id="507" name="Google Shape;507;p185"/>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186"/>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14" name="Google Shape;514;p186"/>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 Project Planning</a:t>
            </a:r>
            <a:endParaRPr sz="4000"/>
          </a:p>
        </p:txBody>
      </p:sp>
      <p:sp>
        <p:nvSpPr>
          <p:cNvPr id="515" name="Google Shape;515;p186"/>
          <p:cNvSpPr txBox="1"/>
          <p:nvPr>
            <p:ph idx="1" type="body"/>
          </p:nvPr>
        </p:nvSpPr>
        <p:spPr>
          <a:xfrm>
            <a:off x="589021" y="1812854"/>
            <a:ext cx="11013957" cy="4495799"/>
          </a:xfrm>
          <a:prstGeom prst="rect">
            <a:avLst/>
          </a:prstGeom>
          <a:noFill/>
          <a:ln>
            <a:noFill/>
          </a:ln>
        </p:spPr>
        <p:txBody>
          <a:bodyPr anchorCtr="0" anchor="t" bIns="45700" lIns="0" spcFirstLastPara="1" rIns="0" wrap="square" tIns="45700">
            <a:normAutofit/>
          </a:bodyPr>
          <a:lstStyle/>
          <a:p>
            <a:pPr indent="-177800" lvl="0" marL="91440" rtl="0" algn="just">
              <a:lnSpc>
                <a:spcPct val="90000"/>
              </a:lnSpc>
              <a:spcBef>
                <a:spcPts val="0"/>
              </a:spcBef>
              <a:spcAft>
                <a:spcPts val="0"/>
              </a:spcAft>
              <a:buSzPts val="2800"/>
              <a:buFont typeface="Noto Sans Symbols"/>
              <a:buChar char="⮚"/>
            </a:pPr>
            <a:r>
              <a:rPr lang="en-US" sz="2800"/>
              <a:t>Object Point is computed using counts of the number of</a:t>
            </a:r>
            <a:endParaRPr/>
          </a:p>
          <a:p>
            <a:pPr indent="-182880" lvl="1" marL="384048" rtl="0" algn="just">
              <a:lnSpc>
                <a:spcPct val="90000"/>
              </a:lnSpc>
              <a:spcBef>
                <a:spcPts val="400"/>
              </a:spcBef>
              <a:spcAft>
                <a:spcPts val="0"/>
              </a:spcAft>
              <a:buSzPts val="2600"/>
              <a:buFont typeface="Arial"/>
              <a:buChar char="•"/>
            </a:pPr>
            <a:r>
              <a:rPr lang="en-US" sz="2600"/>
              <a:t> </a:t>
            </a:r>
            <a:r>
              <a:rPr lang="en-US" sz="2600">
                <a:solidFill>
                  <a:srgbClr val="0E57C4"/>
                </a:solidFill>
              </a:rPr>
              <a:t>Screens (at the user interface)</a:t>
            </a:r>
            <a:endParaRPr/>
          </a:p>
          <a:p>
            <a:pPr indent="-182880" lvl="1" marL="384048" rtl="0" algn="just">
              <a:lnSpc>
                <a:spcPct val="90000"/>
              </a:lnSpc>
              <a:spcBef>
                <a:spcPts val="600"/>
              </a:spcBef>
              <a:spcAft>
                <a:spcPts val="0"/>
              </a:spcAft>
              <a:buSzPts val="2600"/>
              <a:buFont typeface="Arial"/>
              <a:buChar char="•"/>
            </a:pPr>
            <a:r>
              <a:rPr lang="en-US" sz="2600">
                <a:solidFill>
                  <a:srgbClr val="0E57C4"/>
                </a:solidFill>
              </a:rPr>
              <a:t>Reports</a:t>
            </a:r>
            <a:endParaRPr/>
          </a:p>
          <a:p>
            <a:pPr indent="-182880" lvl="1" marL="384048" rtl="0" algn="just">
              <a:lnSpc>
                <a:spcPct val="90000"/>
              </a:lnSpc>
              <a:spcBef>
                <a:spcPts val="600"/>
              </a:spcBef>
              <a:spcAft>
                <a:spcPts val="0"/>
              </a:spcAft>
              <a:buSzPts val="2600"/>
              <a:buFont typeface="Arial"/>
              <a:buChar char="•"/>
            </a:pPr>
            <a:r>
              <a:rPr lang="en-US" sz="2600">
                <a:solidFill>
                  <a:srgbClr val="0E57C4"/>
                </a:solidFill>
              </a:rPr>
              <a:t>Components likely to be printed to build the application.</a:t>
            </a:r>
            <a:endParaRPr sz="2600">
              <a:solidFill>
                <a:srgbClr val="0E57C4"/>
              </a:solidFill>
            </a:endParaRPr>
          </a:p>
          <a:p>
            <a:pPr indent="-177800" lvl="0" marL="91440" rtl="0" algn="just">
              <a:lnSpc>
                <a:spcPct val="90000"/>
              </a:lnSpc>
              <a:spcBef>
                <a:spcPts val="1600"/>
              </a:spcBef>
              <a:spcAft>
                <a:spcPts val="0"/>
              </a:spcAft>
              <a:buSzPts val="2800"/>
              <a:buFont typeface="Noto Sans Symbols"/>
              <a:buChar char="⮚"/>
            </a:pPr>
            <a:r>
              <a:rPr lang="en-US" sz="2800"/>
              <a:t>Each object instance (e.g. a screen or report) is classified into one of three complexity levels (i.e. simple , medium, difficult)</a:t>
            </a:r>
            <a:endParaRPr/>
          </a:p>
          <a:p>
            <a:pPr indent="-177800" lvl="0" marL="91440" rtl="0" algn="just">
              <a:lnSpc>
                <a:spcPct val="90000"/>
              </a:lnSpc>
              <a:spcBef>
                <a:spcPts val="1400"/>
              </a:spcBef>
              <a:spcAft>
                <a:spcPts val="0"/>
              </a:spcAft>
              <a:buSzPts val="2800"/>
              <a:buFont typeface="Noto Sans Symbols"/>
              <a:buChar char="⮚"/>
            </a:pPr>
            <a:r>
              <a:rPr lang="en-US" sz="2800"/>
              <a:t>In essence, complexity is a function of</a:t>
            </a:r>
            <a:endParaRPr/>
          </a:p>
          <a:p>
            <a:pPr indent="-182880" lvl="1" marL="384048" rtl="0" algn="just">
              <a:lnSpc>
                <a:spcPct val="90000"/>
              </a:lnSpc>
              <a:spcBef>
                <a:spcPts val="400"/>
              </a:spcBef>
              <a:spcAft>
                <a:spcPts val="0"/>
              </a:spcAft>
              <a:buSzPts val="2600"/>
              <a:buFont typeface="Arial"/>
              <a:buChar char="•"/>
            </a:pPr>
            <a:r>
              <a:rPr lang="en-US" sz="2600"/>
              <a:t>Number and source of the client and server data </a:t>
            </a:r>
            <a:r>
              <a:rPr lang="en-US" sz="2600">
                <a:solidFill>
                  <a:srgbClr val="0E57C4"/>
                </a:solidFill>
              </a:rPr>
              <a:t>tables</a:t>
            </a:r>
            <a:r>
              <a:rPr lang="en-US" sz="2600"/>
              <a:t> that are required to generate the screen or report.</a:t>
            </a:r>
            <a:endParaRPr/>
          </a:p>
          <a:p>
            <a:pPr indent="-182880" lvl="1" marL="384048" rtl="0" algn="just">
              <a:lnSpc>
                <a:spcPct val="90000"/>
              </a:lnSpc>
              <a:spcBef>
                <a:spcPts val="600"/>
              </a:spcBef>
              <a:spcAft>
                <a:spcPts val="0"/>
              </a:spcAft>
              <a:buSzPts val="2600"/>
              <a:buFont typeface="Arial"/>
              <a:buChar char="•"/>
            </a:pPr>
            <a:r>
              <a:rPr lang="en-US" sz="2600"/>
              <a:t>Number of </a:t>
            </a:r>
            <a:r>
              <a:rPr lang="en-US" sz="2600">
                <a:solidFill>
                  <a:srgbClr val="0E57C4"/>
                </a:solidFill>
              </a:rPr>
              <a:t>views</a:t>
            </a:r>
            <a:r>
              <a:rPr lang="en-US" sz="2600"/>
              <a:t> or sections presented as part of the screen or report.</a:t>
            </a:r>
            <a:endParaRPr/>
          </a:p>
          <a:p>
            <a:pPr indent="0" lvl="0" marL="0" rtl="0" algn="just">
              <a:lnSpc>
                <a:spcPct val="90000"/>
              </a:lnSpc>
              <a:spcBef>
                <a:spcPts val="1600"/>
              </a:spcBef>
              <a:spcAft>
                <a:spcPts val="0"/>
              </a:spcAft>
              <a:buSzPts val="2800"/>
              <a:buNone/>
            </a:pPr>
            <a:r>
              <a:t/>
            </a:r>
            <a:endParaRPr sz="2800"/>
          </a:p>
          <a:p>
            <a:pPr indent="0" lvl="0" marL="91440" rtl="0" algn="just">
              <a:lnSpc>
                <a:spcPct val="90000"/>
              </a:lnSpc>
              <a:spcBef>
                <a:spcPts val="1400"/>
              </a:spcBef>
              <a:spcAft>
                <a:spcPts val="0"/>
              </a:spcAft>
              <a:buSzPts val="2600"/>
              <a:buNone/>
            </a:pPr>
            <a:r>
              <a:t/>
            </a:r>
            <a:endParaRPr sz="2600"/>
          </a:p>
        </p:txBody>
      </p:sp>
      <p:pic>
        <p:nvPicPr>
          <p:cNvPr id="516" name="Google Shape;516;p186"/>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187"/>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23" name="Google Shape;523;p187"/>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 Project Planning</a:t>
            </a:r>
            <a:endParaRPr sz="4000"/>
          </a:p>
        </p:txBody>
      </p:sp>
      <p:sp>
        <p:nvSpPr>
          <p:cNvPr id="524" name="Google Shape;524;p187"/>
          <p:cNvSpPr txBox="1"/>
          <p:nvPr>
            <p:ph idx="1" type="body"/>
          </p:nvPr>
        </p:nvSpPr>
        <p:spPr>
          <a:xfrm>
            <a:off x="863399" y="1862097"/>
            <a:ext cx="11013957" cy="4156318"/>
          </a:xfrm>
          <a:prstGeom prst="rect">
            <a:avLst/>
          </a:prstGeom>
          <a:noFill/>
          <a:ln>
            <a:noFill/>
          </a:ln>
        </p:spPr>
        <p:txBody>
          <a:bodyPr anchorCtr="0" anchor="t" bIns="45700" lIns="0" spcFirstLastPara="1" rIns="0" wrap="square" tIns="45700">
            <a:normAutofit/>
          </a:bodyPr>
          <a:lstStyle/>
          <a:p>
            <a:pPr indent="-177800" lvl="0" marL="91440" rtl="0" algn="just">
              <a:lnSpc>
                <a:spcPct val="90000"/>
              </a:lnSpc>
              <a:spcBef>
                <a:spcPts val="0"/>
              </a:spcBef>
              <a:spcAft>
                <a:spcPts val="0"/>
              </a:spcAft>
              <a:buSzPts val="2800"/>
              <a:buChar char=" "/>
            </a:pPr>
            <a:r>
              <a:rPr lang="en-US" sz="2800"/>
              <a:t>Once complexity is determined, the number of screens reports, components are weighted according to following table:</a:t>
            </a:r>
            <a:endParaRPr/>
          </a:p>
          <a:p>
            <a:pPr indent="0" lvl="0" marL="91440" rtl="0" algn="just">
              <a:lnSpc>
                <a:spcPct val="90000"/>
              </a:lnSpc>
              <a:spcBef>
                <a:spcPts val="1400"/>
              </a:spcBef>
              <a:spcAft>
                <a:spcPts val="0"/>
              </a:spcAft>
              <a:buSzPts val="2600"/>
              <a:buNone/>
            </a:pPr>
            <a:r>
              <a:t/>
            </a:r>
            <a:endParaRPr sz="2600"/>
          </a:p>
        </p:txBody>
      </p:sp>
      <p:pic>
        <p:nvPicPr>
          <p:cNvPr id="525" name="Google Shape;525;p187"/>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pic>
        <p:nvPicPr>
          <p:cNvPr id="526" name="Google Shape;526;p187"/>
          <p:cNvPicPr preferRelativeResize="0"/>
          <p:nvPr/>
        </p:nvPicPr>
        <p:blipFill rotWithShape="1">
          <a:blip r:embed="rId4">
            <a:alphaModFix/>
          </a:blip>
          <a:srcRect b="0" l="0" r="0" t="0"/>
          <a:stretch/>
        </p:blipFill>
        <p:spPr>
          <a:xfrm>
            <a:off x="2387599" y="3087935"/>
            <a:ext cx="6665565" cy="2258399"/>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188"/>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33" name="Google Shape;533;p188"/>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 Project Planning</a:t>
            </a:r>
            <a:endParaRPr sz="4000"/>
          </a:p>
        </p:txBody>
      </p:sp>
      <p:sp>
        <p:nvSpPr>
          <p:cNvPr id="534" name="Google Shape;534;p188"/>
          <p:cNvSpPr txBox="1"/>
          <p:nvPr>
            <p:ph idx="1" type="body"/>
          </p:nvPr>
        </p:nvSpPr>
        <p:spPr>
          <a:xfrm>
            <a:off x="589021" y="1734553"/>
            <a:ext cx="11013957" cy="4725232"/>
          </a:xfrm>
          <a:prstGeom prst="rect">
            <a:avLst/>
          </a:prstGeom>
          <a:noFill/>
          <a:ln>
            <a:noFill/>
          </a:ln>
        </p:spPr>
        <p:txBody>
          <a:bodyPr anchorCtr="0" anchor="t" bIns="45700" lIns="0" spcFirstLastPara="1" rIns="0" wrap="square" tIns="45700">
            <a:normAutofit/>
          </a:bodyPr>
          <a:lstStyle/>
          <a:p>
            <a:pPr indent="-165100" lvl="0" marL="91440" rtl="0" algn="just">
              <a:lnSpc>
                <a:spcPct val="90000"/>
              </a:lnSpc>
              <a:spcBef>
                <a:spcPts val="0"/>
              </a:spcBef>
              <a:spcAft>
                <a:spcPts val="0"/>
              </a:spcAft>
              <a:buSzPts val="2600"/>
              <a:buFont typeface="Arial"/>
              <a:buChar char="•"/>
            </a:pPr>
            <a:r>
              <a:rPr lang="en-US" sz="2600"/>
              <a:t> The object point count is then determined by multiplying the original number of object instances by the weighting factor in the figure and summing to obtain a total object point count.</a:t>
            </a:r>
            <a:endParaRPr/>
          </a:p>
          <a:p>
            <a:pPr indent="-165100" lvl="0" marL="91440" rtl="0" algn="just">
              <a:lnSpc>
                <a:spcPct val="90000"/>
              </a:lnSpc>
              <a:spcBef>
                <a:spcPts val="1400"/>
              </a:spcBef>
              <a:spcAft>
                <a:spcPts val="0"/>
              </a:spcAft>
              <a:buSzPts val="2600"/>
              <a:buFont typeface="Arial"/>
              <a:buChar char="•"/>
            </a:pPr>
            <a:r>
              <a:rPr lang="en-US" sz="2600"/>
              <a:t>When components based development or general software reuse is to be applied, the percent of reuse (% reuse) is estimated and the object point count is adjusted:</a:t>
            </a:r>
            <a:endParaRPr/>
          </a:p>
          <a:p>
            <a:pPr indent="0" lvl="0" marL="91440" rtl="0" algn="just">
              <a:lnSpc>
                <a:spcPct val="90000"/>
              </a:lnSpc>
              <a:spcBef>
                <a:spcPts val="1400"/>
              </a:spcBef>
              <a:spcAft>
                <a:spcPts val="0"/>
              </a:spcAft>
              <a:buSzPts val="2600"/>
              <a:buFont typeface="Arial"/>
              <a:buNone/>
            </a:pPr>
            <a:r>
              <a:t/>
            </a:r>
            <a:endParaRPr sz="2600"/>
          </a:p>
          <a:p>
            <a:pPr indent="0" lvl="1" marL="201168" rtl="0" algn="just">
              <a:lnSpc>
                <a:spcPct val="90000"/>
              </a:lnSpc>
              <a:spcBef>
                <a:spcPts val="400"/>
              </a:spcBef>
              <a:spcAft>
                <a:spcPts val="0"/>
              </a:spcAft>
              <a:buSzPts val="2800"/>
              <a:buNone/>
            </a:pPr>
            <a:r>
              <a:rPr lang="en-US" sz="2800"/>
              <a:t>	NOP= (object points) * [(100-%reuse)/100]</a:t>
            </a:r>
            <a:endParaRPr/>
          </a:p>
          <a:p>
            <a:pPr indent="0" lvl="1" marL="201168" rtl="0" algn="just">
              <a:lnSpc>
                <a:spcPct val="90000"/>
              </a:lnSpc>
              <a:spcBef>
                <a:spcPts val="600"/>
              </a:spcBef>
              <a:spcAft>
                <a:spcPts val="0"/>
              </a:spcAft>
              <a:buSzPts val="2800"/>
              <a:buNone/>
            </a:pPr>
            <a:r>
              <a:t/>
            </a:r>
            <a:endParaRPr sz="2800"/>
          </a:p>
          <a:p>
            <a:pPr indent="0" lvl="1" marL="201168" rtl="0" algn="just">
              <a:lnSpc>
                <a:spcPct val="90000"/>
              </a:lnSpc>
              <a:spcBef>
                <a:spcPts val="600"/>
              </a:spcBef>
              <a:spcAft>
                <a:spcPts val="0"/>
              </a:spcAft>
              <a:buSzPts val="2400"/>
              <a:buNone/>
            </a:pPr>
            <a:r>
              <a:rPr lang="en-US" sz="2400"/>
              <a:t>Where New Object Points NOP is defined as new object points.</a:t>
            </a:r>
            <a:endParaRPr/>
          </a:p>
          <a:p>
            <a:pPr indent="0" lvl="0" marL="91440" rtl="0" algn="just">
              <a:lnSpc>
                <a:spcPct val="90000"/>
              </a:lnSpc>
              <a:spcBef>
                <a:spcPts val="160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p:txBody>
      </p:sp>
      <p:pic>
        <p:nvPicPr>
          <p:cNvPr id="535" name="Google Shape;535;p188"/>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189"/>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42" name="Google Shape;542;p189"/>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 Project Planning </a:t>
            </a:r>
            <a:endParaRPr sz="4000"/>
          </a:p>
        </p:txBody>
      </p:sp>
      <p:sp>
        <p:nvSpPr>
          <p:cNvPr id="543" name="Google Shape;543;p189"/>
          <p:cNvSpPr txBox="1"/>
          <p:nvPr>
            <p:ph idx="1" type="body"/>
          </p:nvPr>
        </p:nvSpPr>
        <p:spPr>
          <a:xfrm>
            <a:off x="589021" y="1734553"/>
            <a:ext cx="11013957" cy="4725232"/>
          </a:xfrm>
          <a:prstGeom prst="rect">
            <a:avLst/>
          </a:prstGeom>
          <a:noFill/>
          <a:ln>
            <a:noFill/>
          </a:ln>
        </p:spPr>
        <p:txBody>
          <a:bodyPr anchorCtr="0" anchor="t" bIns="45700" lIns="0" spcFirstLastPara="1" rIns="0" wrap="square" tIns="45700">
            <a:normAutofit/>
          </a:bodyPr>
          <a:lstStyle/>
          <a:p>
            <a:pPr indent="-165100" lvl="0" marL="91440" rtl="0" algn="just">
              <a:lnSpc>
                <a:spcPct val="90000"/>
              </a:lnSpc>
              <a:spcBef>
                <a:spcPts val="0"/>
              </a:spcBef>
              <a:spcAft>
                <a:spcPts val="0"/>
              </a:spcAft>
              <a:buSzPts val="2600"/>
              <a:buFont typeface="Arial"/>
              <a:buChar char="•"/>
            </a:pPr>
            <a:r>
              <a:rPr lang="en-US" sz="2600"/>
              <a:t> Now the estimate of project effort is computed as follows:</a:t>
            </a:r>
            <a:endParaRPr/>
          </a:p>
          <a:p>
            <a:pPr indent="0" lvl="2" marL="384048" rtl="0" algn="just">
              <a:lnSpc>
                <a:spcPct val="90000"/>
              </a:lnSpc>
              <a:spcBef>
                <a:spcPts val="400"/>
              </a:spcBef>
              <a:spcAft>
                <a:spcPts val="0"/>
              </a:spcAft>
              <a:buSzPts val="2000"/>
              <a:buNone/>
            </a:pPr>
            <a:r>
              <a:t/>
            </a:r>
            <a:endParaRPr sz="2000"/>
          </a:p>
          <a:p>
            <a:pPr indent="0" lvl="2" marL="384048" rtl="0" algn="just">
              <a:lnSpc>
                <a:spcPct val="90000"/>
              </a:lnSpc>
              <a:spcBef>
                <a:spcPts val="600"/>
              </a:spcBef>
              <a:spcAft>
                <a:spcPts val="0"/>
              </a:spcAft>
              <a:buSzPts val="2000"/>
              <a:buNone/>
            </a:pPr>
            <a:r>
              <a:rPr lang="en-US" sz="2000"/>
              <a:t>	</a:t>
            </a:r>
            <a:r>
              <a:rPr lang="en-US" sz="2800"/>
              <a:t>Estimated effort= NOP/PROD</a:t>
            </a:r>
            <a:endParaRPr/>
          </a:p>
          <a:p>
            <a:pPr indent="0" lvl="2" marL="384048" rtl="0" algn="just">
              <a:lnSpc>
                <a:spcPct val="90000"/>
              </a:lnSpc>
              <a:spcBef>
                <a:spcPts val="600"/>
              </a:spcBef>
              <a:spcAft>
                <a:spcPts val="0"/>
              </a:spcAft>
              <a:buSzPts val="2400"/>
              <a:buNone/>
            </a:pPr>
            <a:r>
              <a:rPr lang="en-US" sz="2400"/>
              <a:t>Productivity rate (PROD) can be derived from following table based on developer experience and organization maturity.</a:t>
            </a:r>
            <a:endParaRPr/>
          </a:p>
          <a:p>
            <a:pPr indent="0" lvl="2" marL="384048" rtl="0" algn="just">
              <a:lnSpc>
                <a:spcPct val="90000"/>
              </a:lnSpc>
              <a:spcBef>
                <a:spcPts val="600"/>
              </a:spcBef>
              <a:spcAft>
                <a:spcPts val="0"/>
              </a:spcAft>
              <a:buSzPts val="2000"/>
              <a:buNone/>
            </a:pPr>
            <a:r>
              <a:t/>
            </a:r>
            <a:endParaRPr sz="2000"/>
          </a:p>
          <a:p>
            <a:pPr indent="0" lvl="2" marL="384048" rtl="0" algn="just">
              <a:lnSpc>
                <a:spcPct val="90000"/>
              </a:lnSpc>
              <a:spcBef>
                <a:spcPts val="600"/>
              </a:spcBef>
              <a:spcAft>
                <a:spcPts val="0"/>
              </a:spcAft>
              <a:buSzPts val="2000"/>
              <a:buNone/>
            </a:pPr>
            <a:r>
              <a:t/>
            </a:r>
            <a:endParaRPr sz="2000"/>
          </a:p>
          <a:p>
            <a:pPr indent="0" lvl="0" marL="91440" rtl="0" algn="just">
              <a:lnSpc>
                <a:spcPct val="90000"/>
              </a:lnSpc>
              <a:spcBef>
                <a:spcPts val="160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p:txBody>
      </p:sp>
      <p:pic>
        <p:nvPicPr>
          <p:cNvPr id="544" name="Google Shape;544;p189"/>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pic>
        <p:nvPicPr>
          <p:cNvPr id="545" name="Google Shape;545;p189"/>
          <p:cNvPicPr preferRelativeResize="0"/>
          <p:nvPr/>
        </p:nvPicPr>
        <p:blipFill rotWithShape="1">
          <a:blip r:embed="rId4">
            <a:alphaModFix/>
          </a:blip>
          <a:srcRect b="0" l="0" r="0" t="0"/>
          <a:stretch/>
        </p:blipFill>
        <p:spPr>
          <a:xfrm>
            <a:off x="1469142" y="3839607"/>
            <a:ext cx="9919294" cy="2369471"/>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190"/>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52" name="Google Shape;552;p190"/>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Example</a:t>
            </a:r>
            <a:endParaRPr/>
          </a:p>
        </p:txBody>
      </p:sp>
      <p:sp>
        <p:nvSpPr>
          <p:cNvPr id="553" name="Google Shape;553;p190"/>
          <p:cNvSpPr txBox="1"/>
          <p:nvPr>
            <p:ph idx="1" type="body"/>
          </p:nvPr>
        </p:nvSpPr>
        <p:spPr>
          <a:xfrm>
            <a:off x="589021" y="1734553"/>
            <a:ext cx="11013957" cy="4725232"/>
          </a:xfrm>
          <a:prstGeom prst="rect">
            <a:avLst/>
          </a:prstGeom>
          <a:noFill/>
          <a:ln>
            <a:noFill/>
          </a:ln>
        </p:spPr>
        <p:txBody>
          <a:bodyPr anchorCtr="0" anchor="t" bIns="45700" lIns="0" spcFirstLastPara="1" rIns="0" wrap="square" tIns="45700">
            <a:normAutofit/>
          </a:bodyPr>
          <a:lstStyle/>
          <a:p>
            <a:pPr indent="0" lvl="0" marL="91440" rtl="0" algn="just">
              <a:lnSpc>
                <a:spcPct val="90000"/>
              </a:lnSpc>
              <a:spcBef>
                <a:spcPts val="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p:txBody>
      </p:sp>
      <p:pic>
        <p:nvPicPr>
          <p:cNvPr id="554" name="Google Shape;554;p190"/>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pic>
        <p:nvPicPr>
          <p:cNvPr id="555" name="Google Shape;555;p190"/>
          <p:cNvPicPr preferRelativeResize="0"/>
          <p:nvPr/>
        </p:nvPicPr>
        <p:blipFill rotWithShape="1">
          <a:blip r:embed="rId4">
            <a:alphaModFix/>
          </a:blip>
          <a:srcRect b="0" l="0" r="0" t="0"/>
          <a:stretch/>
        </p:blipFill>
        <p:spPr>
          <a:xfrm>
            <a:off x="992158" y="1857480"/>
            <a:ext cx="10610820" cy="313015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5"/>
          <p:cNvSpPr txBox="1"/>
          <p:nvPr>
            <p:ph type="title"/>
          </p:nvPr>
        </p:nvSpPr>
        <p:spPr>
          <a:xfrm>
            <a:off x="1625600" y="466660"/>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000"/>
              <a:buFont typeface="Calibri"/>
              <a:buNone/>
            </a:pPr>
            <a:r>
              <a:rPr lang="en-US" sz="4000">
                <a:latin typeface="Calibri"/>
                <a:ea typeface="Calibri"/>
                <a:cs typeface="Calibri"/>
                <a:sym typeface="Calibri"/>
              </a:rPr>
              <a:t>Project Management </a:t>
            </a:r>
            <a:endParaRPr/>
          </a:p>
        </p:txBody>
      </p:sp>
      <p:sp>
        <p:nvSpPr>
          <p:cNvPr id="146" name="Google Shape;146;p5"/>
          <p:cNvSpPr txBox="1"/>
          <p:nvPr>
            <p:ph idx="1" type="body"/>
          </p:nvPr>
        </p:nvSpPr>
        <p:spPr>
          <a:xfrm>
            <a:off x="1097280" y="1855694"/>
            <a:ext cx="11094720" cy="4013400"/>
          </a:xfrm>
          <a:prstGeom prst="rect">
            <a:avLst/>
          </a:prstGeom>
          <a:noFill/>
          <a:ln>
            <a:noFill/>
          </a:ln>
        </p:spPr>
        <p:txBody>
          <a:bodyPr anchorCtr="0" anchor="t" bIns="45700" lIns="0" spcFirstLastPara="1" rIns="0" wrap="square" tIns="45700">
            <a:normAutofit/>
          </a:bodyPr>
          <a:lstStyle/>
          <a:p>
            <a:pPr indent="-203200" lvl="0" marL="91440" rtl="0" algn="l">
              <a:lnSpc>
                <a:spcPct val="90000"/>
              </a:lnSpc>
              <a:spcBef>
                <a:spcPts val="0"/>
              </a:spcBef>
              <a:spcAft>
                <a:spcPts val="0"/>
              </a:spcAft>
              <a:buSzPts val="3200"/>
              <a:buFont typeface="Noto Sans Symbols"/>
              <a:buChar char="▪"/>
            </a:pPr>
            <a:r>
              <a:rPr lang="en-US" sz="3200"/>
              <a:t>Organising, planning and scheduling software projects</a:t>
            </a:r>
            <a:endParaRPr/>
          </a:p>
          <a:p>
            <a:pPr indent="-203200" lvl="0" marL="91440" rtl="0" algn="l">
              <a:lnSpc>
                <a:spcPct val="90000"/>
              </a:lnSpc>
              <a:spcBef>
                <a:spcPts val="1400"/>
              </a:spcBef>
              <a:spcAft>
                <a:spcPts val="0"/>
              </a:spcAft>
              <a:buSzPts val="3200"/>
              <a:buFont typeface="Noto Sans Symbols"/>
              <a:buChar char="▪"/>
            </a:pPr>
            <a:r>
              <a:rPr lang="en-US" sz="3200"/>
              <a:t>Objectives</a:t>
            </a:r>
            <a:endParaRPr/>
          </a:p>
          <a:p>
            <a:pPr indent="-182880" lvl="1" marL="384048" rtl="0" algn="l">
              <a:lnSpc>
                <a:spcPct val="90000"/>
              </a:lnSpc>
              <a:spcBef>
                <a:spcPts val="400"/>
              </a:spcBef>
              <a:spcAft>
                <a:spcPts val="0"/>
              </a:spcAft>
              <a:buSzPts val="2400"/>
              <a:buChar char="◦"/>
            </a:pPr>
            <a:r>
              <a:rPr lang="en-US" sz="2400"/>
              <a:t>To introduce software project management and to describe its distinctive characteristics</a:t>
            </a:r>
            <a:endParaRPr/>
          </a:p>
          <a:p>
            <a:pPr indent="-182880" lvl="1" marL="384048" rtl="0" algn="l">
              <a:lnSpc>
                <a:spcPct val="90000"/>
              </a:lnSpc>
              <a:spcBef>
                <a:spcPts val="600"/>
              </a:spcBef>
              <a:spcAft>
                <a:spcPts val="0"/>
              </a:spcAft>
              <a:buSzPts val="2400"/>
              <a:buChar char="◦"/>
            </a:pPr>
            <a:r>
              <a:rPr lang="en-US" sz="2400"/>
              <a:t>To discuss project planning and the planning process</a:t>
            </a:r>
            <a:endParaRPr/>
          </a:p>
          <a:p>
            <a:pPr indent="-182880" lvl="1" marL="384048" rtl="0" algn="l">
              <a:lnSpc>
                <a:spcPct val="90000"/>
              </a:lnSpc>
              <a:spcBef>
                <a:spcPts val="600"/>
              </a:spcBef>
              <a:spcAft>
                <a:spcPts val="0"/>
              </a:spcAft>
              <a:buSzPts val="2400"/>
              <a:buChar char="◦"/>
            </a:pPr>
            <a:r>
              <a:rPr lang="en-US" sz="2400"/>
              <a:t>To show how graphical schedule representations are used by project management</a:t>
            </a:r>
            <a:endParaRPr/>
          </a:p>
          <a:p>
            <a:pPr indent="-182880" lvl="1" marL="384048" rtl="0" algn="l">
              <a:lnSpc>
                <a:spcPct val="90000"/>
              </a:lnSpc>
              <a:spcBef>
                <a:spcPts val="600"/>
              </a:spcBef>
              <a:spcAft>
                <a:spcPts val="0"/>
              </a:spcAft>
              <a:buSzPts val="2400"/>
              <a:buChar char="◦"/>
            </a:pPr>
            <a:r>
              <a:rPr lang="en-US" sz="2400"/>
              <a:t>To discuss the notion of risks and the risk management process</a:t>
            </a:r>
            <a:endParaRPr/>
          </a:p>
          <a:p>
            <a:pPr indent="0" lvl="0" marL="91440" rtl="0" algn="l">
              <a:lnSpc>
                <a:spcPct val="90000"/>
              </a:lnSpc>
              <a:spcBef>
                <a:spcPts val="1600"/>
              </a:spcBef>
              <a:spcAft>
                <a:spcPts val="0"/>
              </a:spcAft>
              <a:buSzPts val="2000"/>
              <a:buNone/>
            </a:pPr>
            <a:r>
              <a:t/>
            </a:r>
            <a:endParaRPr/>
          </a:p>
          <a:p>
            <a:pPr indent="0" lvl="0" marL="91440" rtl="0" algn="l">
              <a:lnSpc>
                <a:spcPct val="90000"/>
              </a:lnSpc>
              <a:spcBef>
                <a:spcPts val="1400"/>
              </a:spcBef>
              <a:spcAft>
                <a:spcPts val="0"/>
              </a:spcAft>
              <a:buSzPts val="2000"/>
              <a:buNone/>
            </a:pPr>
            <a:r>
              <a:t/>
            </a:r>
            <a:endParaRPr/>
          </a:p>
        </p:txBody>
      </p:sp>
      <p:pic>
        <p:nvPicPr>
          <p:cNvPr id="147" name="Google Shape;147;p5"/>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191"/>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62" name="Google Shape;562;p191"/>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Example</a:t>
            </a:r>
            <a:endParaRPr/>
          </a:p>
        </p:txBody>
      </p:sp>
      <p:sp>
        <p:nvSpPr>
          <p:cNvPr id="563" name="Google Shape;563;p191"/>
          <p:cNvSpPr txBox="1"/>
          <p:nvPr>
            <p:ph idx="1" type="body"/>
          </p:nvPr>
        </p:nvSpPr>
        <p:spPr>
          <a:xfrm>
            <a:off x="589021" y="1734553"/>
            <a:ext cx="11013957" cy="4725232"/>
          </a:xfrm>
          <a:prstGeom prst="rect">
            <a:avLst/>
          </a:prstGeom>
          <a:noFill/>
          <a:ln>
            <a:noFill/>
          </a:ln>
        </p:spPr>
        <p:txBody>
          <a:bodyPr anchorCtr="0" anchor="t" bIns="45700" lIns="0" spcFirstLastPara="1" rIns="0" wrap="square" tIns="45700">
            <a:normAutofit/>
          </a:bodyPr>
          <a:lstStyle/>
          <a:p>
            <a:pPr indent="0" lvl="0" marL="91440" rtl="0" algn="just">
              <a:lnSpc>
                <a:spcPct val="90000"/>
              </a:lnSpc>
              <a:spcBef>
                <a:spcPts val="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p:txBody>
      </p:sp>
      <p:pic>
        <p:nvPicPr>
          <p:cNvPr id="564" name="Google Shape;564;p191"/>
          <p:cNvPicPr preferRelativeResize="0"/>
          <p:nvPr/>
        </p:nvPicPr>
        <p:blipFill rotWithShape="1">
          <a:blip r:embed="rId4">
            <a:alphaModFix/>
          </a:blip>
          <a:srcRect b="0" l="0" r="0" t="0"/>
          <a:stretch/>
        </p:blipFill>
        <p:spPr>
          <a:xfrm>
            <a:off x="228600" y="184220"/>
            <a:ext cx="1269598" cy="1148496"/>
          </a:xfrm>
          <a:prstGeom prst="rect">
            <a:avLst/>
          </a:prstGeom>
          <a:noFill/>
          <a:ln>
            <a:noFill/>
          </a:ln>
        </p:spPr>
      </p:pic>
      <p:graphicFrame>
        <p:nvGraphicFramePr>
          <p:cNvPr id="565" name="Google Shape;565;p191"/>
          <p:cNvGraphicFramePr/>
          <p:nvPr/>
        </p:nvGraphicFramePr>
        <p:xfrm>
          <a:off x="1129146" y="2066818"/>
          <a:ext cx="8929254" cy="4015811"/>
        </p:xfrm>
        <a:graphic>
          <a:graphicData uri="http://schemas.openxmlformats.org/presentationml/2006/ole">
            <mc:AlternateContent>
              <mc:Choice Requires="v">
                <p:oleObj r:id="rId5" imgH="4015811" imgW="8929254" progId="Paint.Picture" spid="_x0000_s1">
                  <p:embed/>
                </p:oleObj>
              </mc:Choice>
              <mc:Fallback>
                <p:oleObj r:id="rId6" imgH="4015811" imgW="8929254" progId="Paint.Picture">
                  <p:embed/>
                  <p:pic>
                    <p:nvPicPr>
                      <p:cNvPr id="565" name="Google Shape;565;p191"/>
                      <p:cNvPicPr preferRelativeResize="0"/>
                      <p:nvPr/>
                    </p:nvPicPr>
                    <p:blipFill rotWithShape="1">
                      <a:blip r:embed="rId7">
                        <a:alphaModFix/>
                      </a:blip>
                      <a:srcRect b="0" l="0" r="0" t="0"/>
                      <a:stretch/>
                    </p:blipFill>
                    <p:spPr>
                      <a:xfrm>
                        <a:off x="1129146" y="2066818"/>
                        <a:ext cx="8929254" cy="4015811"/>
                      </a:xfrm>
                      <a:prstGeom prst="rect">
                        <a:avLst/>
                      </a:prstGeom>
                      <a:noFill/>
                      <a:ln>
                        <a:noFill/>
                      </a:ln>
                    </p:spPr>
                  </p:pic>
                </p:oleObj>
              </mc:Fallback>
            </mc:AlternateContent>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192"/>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72" name="Google Shape;572;p192"/>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Example</a:t>
            </a:r>
            <a:endParaRPr/>
          </a:p>
        </p:txBody>
      </p:sp>
      <p:sp>
        <p:nvSpPr>
          <p:cNvPr id="573" name="Google Shape;573;p192"/>
          <p:cNvSpPr txBox="1"/>
          <p:nvPr>
            <p:ph idx="1" type="body"/>
          </p:nvPr>
        </p:nvSpPr>
        <p:spPr>
          <a:xfrm>
            <a:off x="589021" y="1734553"/>
            <a:ext cx="11013957" cy="4725232"/>
          </a:xfrm>
          <a:prstGeom prst="rect">
            <a:avLst/>
          </a:prstGeom>
          <a:noFill/>
          <a:ln>
            <a:noFill/>
          </a:ln>
        </p:spPr>
        <p:txBody>
          <a:bodyPr anchorCtr="0" anchor="t" bIns="45700" lIns="0" spcFirstLastPara="1" rIns="0" wrap="square" tIns="45700">
            <a:normAutofit/>
          </a:bodyPr>
          <a:lstStyle/>
          <a:p>
            <a:pPr indent="0" lvl="0" marL="91440" rtl="0" algn="just">
              <a:lnSpc>
                <a:spcPct val="90000"/>
              </a:lnSpc>
              <a:spcBef>
                <a:spcPts val="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p:txBody>
      </p:sp>
      <p:pic>
        <p:nvPicPr>
          <p:cNvPr id="574" name="Google Shape;574;p192"/>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pic>
        <p:nvPicPr>
          <p:cNvPr id="575" name="Google Shape;575;p192"/>
          <p:cNvPicPr preferRelativeResize="0"/>
          <p:nvPr/>
        </p:nvPicPr>
        <p:blipFill rotWithShape="1">
          <a:blip r:embed="rId4">
            <a:alphaModFix/>
          </a:blip>
          <a:srcRect b="0" l="0" r="0" t="0"/>
          <a:stretch/>
        </p:blipFill>
        <p:spPr>
          <a:xfrm>
            <a:off x="1498198" y="1885684"/>
            <a:ext cx="8106827" cy="4337198"/>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193"/>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82" name="Google Shape;582;p193"/>
          <p:cNvSpPr txBox="1"/>
          <p:nvPr>
            <p:ph type="title"/>
          </p:nvPr>
        </p:nvSpPr>
        <p:spPr>
          <a:xfrm>
            <a:off x="1758034" y="141342"/>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Summary</a:t>
            </a:r>
            <a:endParaRPr/>
          </a:p>
        </p:txBody>
      </p:sp>
      <p:sp>
        <p:nvSpPr>
          <p:cNvPr id="583" name="Google Shape;583;p193"/>
          <p:cNvSpPr txBox="1"/>
          <p:nvPr>
            <p:ph idx="1" type="body"/>
          </p:nvPr>
        </p:nvSpPr>
        <p:spPr>
          <a:xfrm>
            <a:off x="1281784" y="1873541"/>
            <a:ext cx="10058400" cy="4023360"/>
          </a:xfrm>
          <a:prstGeom prst="rect">
            <a:avLst/>
          </a:prstGeom>
          <a:noFill/>
          <a:ln>
            <a:noFill/>
          </a:ln>
        </p:spPr>
        <p:txBody>
          <a:bodyPr anchorCtr="0" anchor="t" bIns="45700" lIns="0" spcFirstLastPara="1" rIns="0" wrap="square" tIns="45700">
            <a:normAutofit/>
          </a:bodyPr>
          <a:lstStyle/>
          <a:p>
            <a:pPr indent="-243840" lvl="1" marL="384048" rtl="0" algn="just">
              <a:lnSpc>
                <a:spcPct val="90000"/>
              </a:lnSpc>
              <a:spcBef>
                <a:spcPts val="600"/>
              </a:spcBef>
              <a:spcAft>
                <a:spcPts val="0"/>
              </a:spcAft>
              <a:buSzPts val="3840"/>
              <a:buFont typeface="Arial"/>
              <a:buChar char="•"/>
            </a:pPr>
            <a:r>
              <a:rPr lang="en-US" sz="3200"/>
              <a:t>Size of project can be listed as object points, function points or source lines of code (SLOC)</a:t>
            </a:r>
            <a:endParaRPr/>
          </a:p>
        </p:txBody>
      </p:sp>
      <p:pic>
        <p:nvPicPr>
          <p:cNvPr id="584" name="Google Shape;584;p193"/>
          <p:cNvPicPr preferRelativeResize="0"/>
          <p:nvPr/>
        </p:nvPicPr>
        <p:blipFill rotWithShape="1">
          <a:blip r:embed="rId3">
            <a:alphaModFix/>
          </a:blip>
          <a:srcRect b="0" l="0" r="0" t="0"/>
          <a:stretch/>
        </p:blipFill>
        <p:spPr>
          <a:xfrm>
            <a:off x="110662" y="26162"/>
            <a:ext cx="1269598" cy="114849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194"/>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Example 2 :</a:t>
            </a:r>
            <a:endParaRPr/>
          </a:p>
        </p:txBody>
      </p:sp>
      <p:sp>
        <p:nvSpPr>
          <p:cNvPr id="590" name="Google Shape;590;p194"/>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p>
            <a:pPr indent="-127000" lvl="0" marL="91440" rtl="0" algn="l">
              <a:lnSpc>
                <a:spcPct val="90000"/>
              </a:lnSpc>
              <a:spcBef>
                <a:spcPts val="0"/>
              </a:spcBef>
              <a:spcAft>
                <a:spcPts val="0"/>
              </a:spcAft>
              <a:buSzPts val="2000"/>
              <a:buChar char=" "/>
            </a:pPr>
            <a:r>
              <a:rPr lang="en-US"/>
              <a:t>For a given IIST airline sales system, at the early stage, we need 3 screens and 1 report:</a:t>
            </a:r>
            <a:endParaRPr/>
          </a:p>
          <a:p>
            <a:pPr indent="-457200" lvl="0" marL="457200" rtl="0" algn="l">
              <a:lnSpc>
                <a:spcPct val="90000"/>
              </a:lnSpc>
              <a:spcBef>
                <a:spcPts val="1400"/>
              </a:spcBef>
              <a:spcAft>
                <a:spcPts val="0"/>
              </a:spcAft>
              <a:buSzPts val="2000"/>
              <a:buFont typeface="Calibri"/>
              <a:buAutoNum type="arabicPeriod"/>
            </a:pPr>
            <a:r>
              <a:rPr lang="en-US"/>
              <a:t> a booking screen to record a new advertising sale booking</a:t>
            </a:r>
            <a:endParaRPr/>
          </a:p>
          <a:p>
            <a:pPr indent="-457200" lvl="0" marL="457200" rtl="0" algn="l">
              <a:lnSpc>
                <a:spcPct val="90000"/>
              </a:lnSpc>
              <a:spcBef>
                <a:spcPts val="1400"/>
              </a:spcBef>
              <a:spcAft>
                <a:spcPts val="0"/>
              </a:spcAft>
              <a:buSzPts val="2000"/>
              <a:buFont typeface="Calibri"/>
              <a:buAutoNum type="arabicPeriod"/>
            </a:pPr>
            <a:r>
              <a:rPr lang="en-US"/>
              <a:t>a pricing screen showing the advertising rate for each day and each flight</a:t>
            </a:r>
            <a:endParaRPr/>
          </a:p>
          <a:p>
            <a:pPr indent="-457200" lvl="0" marL="457200" rtl="0" algn="l">
              <a:lnSpc>
                <a:spcPct val="90000"/>
              </a:lnSpc>
              <a:spcBef>
                <a:spcPts val="1400"/>
              </a:spcBef>
              <a:spcAft>
                <a:spcPts val="0"/>
              </a:spcAft>
              <a:buSzPts val="2000"/>
              <a:buFont typeface="Calibri"/>
              <a:buAutoNum type="arabicPeriod"/>
            </a:pPr>
            <a:r>
              <a:rPr lang="en-US"/>
              <a:t>an availability screen showing which flights are available</a:t>
            </a:r>
            <a:endParaRPr/>
          </a:p>
          <a:p>
            <a:pPr indent="-127000" lvl="0" marL="91440" rtl="0" algn="l">
              <a:lnSpc>
                <a:spcPct val="90000"/>
              </a:lnSpc>
              <a:spcBef>
                <a:spcPts val="1400"/>
              </a:spcBef>
              <a:spcAft>
                <a:spcPts val="0"/>
              </a:spcAft>
              <a:buSzPts val="2000"/>
              <a:buChar char=" "/>
            </a:pPr>
            <a:r>
              <a:rPr lang="en-US"/>
              <a:t>1. a sales report showing total sales for the month and year, and comparing them with previous months and years</a:t>
            </a:r>
            <a:endParaRPr/>
          </a:p>
          <a:p>
            <a:pPr indent="-127000" lvl="0" marL="91440" rtl="0" algn="l">
              <a:lnSpc>
                <a:spcPct val="90000"/>
              </a:lnSpc>
              <a:spcBef>
                <a:spcPts val="1400"/>
              </a:spcBef>
              <a:spcAft>
                <a:spcPts val="0"/>
              </a:spcAft>
              <a:buSzPts val="2000"/>
              <a:buChar char=" "/>
            </a:pPr>
            <a:r>
              <a:rPr b="1" lang="en-US"/>
              <a:t> Consider the developer experience and organization maturity as very low and requires 70% as a new software component. </a:t>
            </a:r>
            <a:endParaRPr b="1"/>
          </a:p>
          <a:p>
            <a:pPr indent="0" lvl="0" marL="91440" rtl="0" algn="l">
              <a:lnSpc>
                <a:spcPct val="90000"/>
              </a:lnSpc>
              <a:spcBef>
                <a:spcPts val="1400"/>
              </a:spcBef>
              <a:spcAft>
                <a:spcPts val="0"/>
              </a:spcAft>
              <a:buSzPts val="2000"/>
              <a:buNone/>
            </a:pPr>
            <a:r>
              <a:t/>
            </a:r>
            <a:endParaRPr/>
          </a:p>
        </p:txBody>
      </p:sp>
      <p:sp>
        <p:nvSpPr>
          <p:cNvPr id="591" name="Google Shape;591;p194"/>
          <p:cNvSpPr txBox="1"/>
          <p:nvPr/>
        </p:nvSpPr>
        <p:spPr>
          <a:xfrm>
            <a:off x="812408" y="5130430"/>
            <a:ext cx="11060724"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3F3F3F"/>
                </a:solidFill>
                <a:latin typeface="Calibri"/>
                <a:ea typeface="Calibri"/>
                <a:cs typeface="Calibri"/>
                <a:sym typeface="Calibri"/>
              </a:rPr>
              <a:t>The booking screen is classified as simple.  Similarly, the levels of difficulty of the pricing screen, the availability screen and the sales report are classified as simple, medium and medium  respectively.  There is no 3GL component.</a:t>
            </a:r>
            <a:endParaRPr b="0" i="0" sz="2000" u="none" cap="none" strike="noStrike">
              <a:solidFill>
                <a:srgbClr val="3F3F3F"/>
              </a:solidFill>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195"/>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98" name="Google Shape;598;p195"/>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Example 2</a:t>
            </a:r>
            <a:endParaRPr sz="4000"/>
          </a:p>
        </p:txBody>
      </p:sp>
      <p:sp>
        <p:nvSpPr>
          <p:cNvPr id="599" name="Google Shape;599;p195"/>
          <p:cNvSpPr txBox="1"/>
          <p:nvPr>
            <p:ph idx="1" type="body"/>
          </p:nvPr>
        </p:nvSpPr>
        <p:spPr>
          <a:xfrm>
            <a:off x="589021" y="1734553"/>
            <a:ext cx="11013957" cy="4725232"/>
          </a:xfrm>
          <a:prstGeom prst="rect">
            <a:avLst/>
          </a:prstGeom>
          <a:noFill/>
          <a:ln>
            <a:noFill/>
          </a:ln>
        </p:spPr>
        <p:txBody>
          <a:bodyPr anchorCtr="0" anchor="t" bIns="45700" lIns="0" spcFirstLastPara="1" rIns="0" wrap="square" tIns="45700">
            <a:normAutofit/>
          </a:bodyPr>
          <a:lstStyle/>
          <a:p>
            <a:pPr indent="0" lvl="0" marL="91440" rtl="0" algn="just">
              <a:lnSpc>
                <a:spcPct val="90000"/>
              </a:lnSpc>
              <a:spcBef>
                <a:spcPts val="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a:p>
            <a:pPr indent="0" lvl="0" marL="91440" rtl="0" algn="just">
              <a:lnSpc>
                <a:spcPct val="90000"/>
              </a:lnSpc>
              <a:spcBef>
                <a:spcPts val="1400"/>
              </a:spcBef>
              <a:spcAft>
                <a:spcPts val="0"/>
              </a:spcAft>
              <a:buSzPts val="2600"/>
              <a:buNone/>
            </a:pPr>
            <a:r>
              <a:t/>
            </a:r>
            <a:endParaRPr sz="2600"/>
          </a:p>
        </p:txBody>
      </p:sp>
      <p:pic>
        <p:nvPicPr>
          <p:cNvPr id="600" name="Google Shape;600;p195"/>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sp>
        <p:nvSpPr>
          <p:cNvPr id="601" name="Google Shape;601;p195"/>
          <p:cNvSpPr/>
          <p:nvPr/>
        </p:nvSpPr>
        <p:spPr>
          <a:xfrm>
            <a:off x="228600" y="2045775"/>
            <a:ext cx="11734799" cy="255450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Calibri"/>
                <a:ea typeface="Calibri"/>
                <a:cs typeface="Calibri"/>
                <a:sym typeface="Calibri"/>
              </a:rPr>
              <a:t>Table 1 Ratings for IIST airline sales system</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alibri"/>
                <a:ea typeface="Calibri"/>
                <a:cs typeface="Calibri"/>
                <a:sym typeface="Calibri"/>
              </a:rPr>
              <a:t>Objects			Complexity	Weight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alibri"/>
                <a:ea typeface="Calibri"/>
                <a:cs typeface="Calibri"/>
                <a:sym typeface="Calibri"/>
              </a:rPr>
              <a:t>Booking Screen	(1)	Simple		1</a:t>
            </a:r>
            <a:endParaRPr b="0" i="0" sz="2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alibri"/>
                <a:ea typeface="Calibri"/>
                <a:cs typeface="Calibri"/>
                <a:sym typeface="Calibri"/>
              </a:rPr>
              <a:t>Pricing Screen	(1)	Simple		1</a:t>
            </a:r>
            <a:endParaRPr b="0" i="0" sz="2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alibri"/>
                <a:ea typeface="Calibri"/>
                <a:cs typeface="Calibri"/>
                <a:sym typeface="Calibri"/>
              </a:rPr>
              <a:t>Availability Screen (1)	Medium		2</a:t>
            </a:r>
            <a:endParaRPr b="0" i="0" sz="2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alibri"/>
                <a:ea typeface="Calibri"/>
                <a:cs typeface="Calibri"/>
                <a:sym typeface="Calibri"/>
              </a:rPr>
              <a:t>Report		(1)	Medium		5</a:t>
            </a:r>
            <a:endParaRPr b="0" i="0" sz="2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FF0000"/>
                </a:solidFill>
                <a:latin typeface="Calibri"/>
                <a:ea typeface="Calibri"/>
                <a:cs typeface="Calibri"/>
                <a:sym typeface="Calibri"/>
              </a:rPr>
              <a:t>Total	9</a:t>
            </a:r>
            <a:endParaRPr b="0" i="0" sz="1400" u="none" cap="none" strike="noStrike">
              <a:solidFill>
                <a:srgbClr val="000000"/>
              </a:solidFill>
              <a:latin typeface="Arial"/>
              <a:ea typeface="Arial"/>
              <a:cs typeface="Arial"/>
              <a:sym typeface="Arial"/>
            </a:endParaRPr>
          </a:p>
        </p:txBody>
      </p:sp>
      <p:pic>
        <p:nvPicPr>
          <p:cNvPr id="602" name="Google Shape;602;p195"/>
          <p:cNvPicPr preferRelativeResize="0"/>
          <p:nvPr/>
        </p:nvPicPr>
        <p:blipFill rotWithShape="1">
          <a:blip r:embed="rId4">
            <a:alphaModFix/>
          </a:blip>
          <a:srcRect b="0" l="0" r="0" t="0"/>
          <a:stretch/>
        </p:blipFill>
        <p:spPr>
          <a:xfrm>
            <a:off x="6526561" y="4350138"/>
            <a:ext cx="5256628" cy="1886571"/>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196"/>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609" name="Google Shape;609;p196"/>
          <p:cNvSpPr txBox="1"/>
          <p:nvPr>
            <p:ph type="title"/>
          </p:nvPr>
        </p:nvSpPr>
        <p:spPr>
          <a:xfrm>
            <a:off x="1905000" y="33090"/>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COCOMO  II   Example 2</a:t>
            </a:r>
            <a:endParaRPr sz="4000"/>
          </a:p>
        </p:txBody>
      </p:sp>
      <p:pic>
        <p:nvPicPr>
          <p:cNvPr id="610" name="Google Shape;610;p196"/>
          <p:cNvPicPr preferRelativeResize="0"/>
          <p:nvPr/>
        </p:nvPicPr>
        <p:blipFill rotWithShape="1">
          <a:blip r:embed="rId3">
            <a:alphaModFix/>
          </a:blip>
          <a:srcRect b="0" l="0" r="0" t="0"/>
          <a:stretch/>
        </p:blipFill>
        <p:spPr>
          <a:xfrm>
            <a:off x="228600" y="184220"/>
            <a:ext cx="1269598" cy="1148496"/>
          </a:xfrm>
          <a:prstGeom prst="rect">
            <a:avLst/>
          </a:prstGeom>
          <a:noFill/>
          <a:ln>
            <a:noFill/>
          </a:ln>
        </p:spPr>
      </p:pic>
      <p:sp>
        <p:nvSpPr>
          <p:cNvPr id="611" name="Google Shape;611;p196"/>
          <p:cNvSpPr/>
          <p:nvPr/>
        </p:nvSpPr>
        <p:spPr>
          <a:xfrm>
            <a:off x="863399" y="1848972"/>
            <a:ext cx="10616339" cy="452431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NOP= (object points) * [(100-%reuse)/100]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NOP =9 * (100-30)/100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         =9 * 0.7</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         = 6.3 object points.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Effort= NOP /PROD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         = 6.3 / 4</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         = 1.575</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FF0000"/>
                </a:solidFill>
                <a:latin typeface="Calibri"/>
                <a:ea typeface="Calibri"/>
                <a:cs typeface="Calibri"/>
                <a:sym typeface="Calibri"/>
              </a:rPr>
              <a:t>According to COCOMO II, the project requires approx. 1.57 person-months</a:t>
            </a:r>
            <a:r>
              <a:rPr b="0" i="0" lang="en-US" sz="2400" u="none" cap="none" strike="noStrike">
                <a:solidFill>
                  <a:schemeClr val="dk1"/>
                </a:solidFill>
                <a:latin typeface="Calibri"/>
                <a:ea typeface="Calibri"/>
                <a:cs typeface="Calibri"/>
                <a:sym typeface="Calibri"/>
              </a:rPr>
              <a:t>.</a:t>
            </a:r>
            <a:endParaRPr b="0" i="0" sz="2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pic>
        <p:nvPicPr>
          <p:cNvPr id="612" name="Google Shape;612;p196"/>
          <p:cNvPicPr preferRelativeResize="0"/>
          <p:nvPr/>
        </p:nvPicPr>
        <p:blipFill rotWithShape="1">
          <a:blip r:embed="rId4">
            <a:alphaModFix/>
          </a:blip>
          <a:srcRect b="0" l="0" r="0" t="0"/>
          <a:stretch/>
        </p:blipFill>
        <p:spPr>
          <a:xfrm>
            <a:off x="4479010" y="2434799"/>
            <a:ext cx="7484390" cy="2017041"/>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197"/>
          <p:cNvSpPr txBox="1"/>
          <p:nvPr>
            <p:ph type="title"/>
          </p:nvPr>
        </p:nvSpPr>
        <p:spPr>
          <a:xfrm>
            <a:off x="3770809" y="2581598"/>
            <a:ext cx="4650382" cy="1279202"/>
          </a:xfrm>
          <a:prstGeom prst="rect">
            <a:avLst/>
          </a:prstGeom>
          <a:noFill/>
          <a:ln>
            <a:noFill/>
          </a:ln>
        </p:spPr>
        <p:txBody>
          <a:bodyPr anchorCtr="0" anchor="b" bIns="45700" lIns="91425" spcFirstLastPara="1" rIns="91425" wrap="square" tIns="45700">
            <a:noAutofit/>
          </a:bodyPr>
          <a:lstStyle/>
          <a:p>
            <a:pPr indent="0" lvl="0" marL="0" rtl="0" algn="l">
              <a:lnSpc>
                <a:spcPct val="85000"/>
              </a:lnSpc>
              <a:spcBef>
                <a:spcPts val="0"/>
              </a:spcBef>
              <a:spcAft>
                <a:spcPts val="0"/>
              </a:spcAft>
              <a:buClr>
                <a:srgbClr val="3F3F3F"/>
              </a:buClr>
              <a:buSzPts val="4000"/>
              <a:buFont typeface="Calibri"/>
              <a:buNone/>
            </a:pPr>
            <a:r>
              <a:rPr b="1" lang="en-US" sz="4000">
                <a:latin typeface="Calibri"/>
                <a:ea typeface="Calibri"/>
                <a:cs typeface="Calibri"/>
                <a:sym typeface="Calibri"/>
              </a:rPr>
              <a:t>SWOT Analysis</a:t>
            </a:r>
            <a:endParaRPr b="1" sz="4000">
              <a:latin typeface="Calibri"/>
              <a:ea typeface="Calibri"/>
              <a:cs typeface="Calibri"/>
              <a:sym typeface="Calibri"/>
            </a:endParaRPr>
          </a:p>
        </p:txBody>
      </p:sp>
      <p:pic>
        <p:nvPicPr>
          <p:cNvPr id="620" name="Google Shape;620;p197"/>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198"/>
          <p:cNvSpPr txBox="1"/>
          <p:nvPr>
            <p:ph type="title"/>
          </p:nvPr>
        </p:nvSpPr>
        <p:spPr>
          <a:xfrm>
            <a:off x="1066800" y="620772"/>
            <a:ext cx="10058400" cy="615271"/>
          </a:xfrm>
          <a:prstGeom prst="rect">
            <a:avLst/>
          </a:prstGeom>
          <a:noFill/>
          <a:ln>
            <a:noFill/>
          </a:ln>
        </p:spPr>
        <p:txBody>
          <a:bodyPr anchorCtr="0" anchor="b" bIns="45700" lIns="91425" spcFirstLastPara="1" rIns="91425" wrap="square" tIns="45700">
            <a:noAutofit/>
          </a:bodyPr>
          <a:lstStyle/>
          <a:p>
            <a:pPr indent="0" lvl="0" marL="0" rtl="0" algn="ctr">
              <a:lnSpc>
                <a:spcPct val="85000"/>
              </a:lnSpc>
              <a:spcBef>
                <a:spcPts val="0"/>
              </a:spcBef>
              <a:spcAft>
                <a:spcPts val="0"/>
              </a:spcAft>
              <a:buClr>
                <a:srgbClr val="3F3F3F"/>
              </a:buClr>
              <a:buSzPts val="4000"/>
              <a:buFont typeface="Calibri"/>
              <a:buNone/>
            </a:pPr>
            <a:r>
              <a:rPr lang="en-US" sz="4000"/>
              <a:t>SWOT Analysis</a:t>
            </a:r>
            <a:endParaRPr/>
          </a:p>
        </p:txBody>
      </p:sp>
      <p:sp>
        <p:nvSpPr>
          <p:cNvPr id="626" name="Google Shape;626;p198"/>
          <p:cNvSpPr txBox="1"/>
          <p:nvPr>
            <p:ph idx="1" type="body"/>
          </p:nvPr>
        </p:nvSpPr>
        <p:spPr>
          <a:xfrm>
            <a:off x="1097280" y="1867899"/>
            <a:ext cx="10442916" cy="3313701"/>
          </a:xfrm>
          <a:prstGeom prst="rect">
            <a:avLst/>
          </a:prstGeom>
          <a:noFill/>
          <a:ln>
            <a:noFill/>
          </a:ln>
        </p:spPr>
        <p:txBody>
          <a:bodyPr anchorCtr="0" anchor="t" bIns="45700" lIns="0" spcFirstLastPara="1" rIns="0" wrap="square" tIns="45700">
            <a:noAutofit/>
          </a:bodyPr>
          <a:lstStyle/>
          <a:p>
            <a:pPr indent="-177800" lvl="0" marL="91440" rtl="0" algn="just">
              <a:lnSpc>
                <a:spcPct val="90000"/>
              </a:lnSpc>
              <a:spcBef>
                <a:spcPts val="0"/>
              </a:spcBef>
              <a:spcAft>
                <a:spcPts val="0"/>
              </a:spcAft>
              <a:buSzPts val="2800"/>
              <a:buChar char=" "/>
            </a:pPr>
            <a:r>
              <a:rPr b="1" lang="en-US" sz="2800">
                <a:solidFill>
                  <a:schemeClr val="dk1"/>
                </a:solidFill>
              </a:rPr>
              <a:t>Purpose</a:t>
            </a:r>
            <a:r>
              <a:rPr lang="en-US" sz="2800">
                <a:solidFill>
                  <a:schemeClr val="dk1"/>
                </a:solidFill>
              </a:rPr>
              <a:t> of a </a:t>
            </a:r>
            <a:r>
              <a:rPr b="1" lang="en-US" sz="2800">
                <a:solidFill>
                  <a:schemeClr val="dk1"/>
                </a:solidFill>
              </a:rPr>
              <a:t>SWOT Analysis</a:t>
            </a:r>
            <a:r>
              <a:rPr lang="en-US" sz="2800">
                <a:solidFill>
                  <a:schemeClr val="dk1"/>
                </a:solidFill>
              </a:rPr>
              <a:t>:</a:t>
            </a:r>
            <a:endParaRPr/>
          </a:p>
          <a:p>
            <a:pPr indent="-177800" lvl="0" marL="91440" rtl="0" algn="just">
              <a:lnSpc>
                <a:spcPct val="90000"/>
              </a:lnSpc>
              <a:spcBef>
                <a:spcPts val="1400"/>
              </a:spcBef>
              <a:spcAft>
                <a:spcPts val="0"/>
              </a:spcAft>
              <a:buSzPts val="2800"/>
              <a:buChar char=" "/>
            </a:pPr>
            <a:r>
              <a:rPr lang="en-US" sz="2800">
                <a:solidFill>
                  <a:schemeClr val="dk1"/>
                </a:solidFill>
              </a:rPr>
              <a:t>The </a:t>
            </a:r>
            <a:r>
              <a:rPr b="1" lang="en-US" sz="2800">
                <a:solidFill>
                  <a:schemeClr val="dk1"/>
                </a:solidFill>
              </a:rPr>
              <a:t>purpose</a:t>
            </a:r>
            <a:r>
              <a:rPr lang="en-US" sz="2800">
                <a:solidFill>
                  <a:schemeClr val="dk1"/>
                </a:solidFill>
              </a:rPr>
              <a:t> is to get managers thinking about everything that could potentially impact the success of a new project. </a:t>
            </a:r>
            <a:endParaRPr sz="2800">
              <a:solidFill>
                <a:schemeClr val="dk1"/>
              </a:solidFill>
            </a:endParaRPr>
          </a:p>
          <a:p>
            <a:pPr indent="-177800" lvl="0" marL="91440" rtl="0" algn="just">
              <a:lnSpc>
                <a:spcPct val="90000"/>
              </a:lnSpc>
              <a:spcBef>
                <a:spcPts val="1400"/>
              </a:spcBef>
              <a:spcAft>
                <a:spcPts val="0"/>
              </a:spcAft>
              <a:buSzPts val="2800"/>
              <a:buChar char=" "/>
            </a:pPr>
            <a:r>
              <a:rPr lang="en-US" sz="2800"/>
              <a:t>It is a study undertaken by an organization to identify its internal strengths and weaknesses, as well as its external opportunities and threats.</a:t>
            </a:r>
            <a:endParaRPr sz="2800">
              <a:solidFill>
                <a:schemeClr val="dk1"/>
              </a:solidFill>
            </a:endParaRPr>
          </a:p>
        </p:txBody>
      </p:sp>
      <p:pic>
        <p:nvPicPr>
          <p:cNvPr id="627" name="Google Shape;627;p198"/>
          <p:cNvPicPr preferRelativeResize="0"/>
          <p:nvPr/>
        </p:nvPicPr>
        <p:blipFill rotWithShape="1">
          <a:blip r:embed="rId3">
            <a:alphaModFix/>
          </a:blip>
          <a:srcRect b="0" l="0" r="0" t="0"/>
          <a:stretch/>
        </p:blipFill>
        <p:spPr>
          <a:xfrm>
            <a:off x="105490" y="19990"/>
            <a:ext cx="1269598" cy="1148496"/>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199"/>
          <p:cNvSpPr txBox="1"/>
          <p:nvPr>
            <p:ph type="title"/>
          </p:nvPr>
        </p:nvSpPr>
        <p:spPr>
          <a:xfrm>
            <a:off x="1066800" y="594238"/>
            <a:ext cx="10058400" cy="615271"/>
          </a:xfrm>
          <a:prstGeom prst="rect">
            <a:avLst/>
          </a:prstGeom>
          <a:noFill/>
          <a:ln>
            <a:noFill/>
          </a:ln>
        </p:spPr>
        <p:txBody>
          <a:bodyPr anchorCtr="0" anchor="b" bIns="45700" lIns="91425" spcFirstLastPara="1" rIns="91425" wrap="square" tIns="45700">
            <a:noAutofit/>
          </a:bodyPr>
          <a:lstStyle/>
          <a:p>
            <a:pPr indent="0" lvl="0" marL="0" rtl="0" algn="ctr">
              <a:lnSpc>
                <a:spcPct val="85000"/>
              </a:lnSpc>
              <a:spcBef>
                <a:spcPts val="0"/>
              </a:spcBef>
              <a:spcAft>
                <a:spcPts val="0"/>
              </a:spcAft>
              <a:buClr>
                <a:srgbClr val="3F3F3F"/>
              </a:buClr>
              <a:buSzPts val="4000"/>
              <a:buFont typeface="Calibri"/>
              <a:buNone/>
            </a:pPr>
            <a:r>
              <a:rPr lang="en-US" sz="4000"/>
              <a:t>SWOT Analysis</a:t>
            </a:r>
            <a:endParaRPr/>
          </a:p>
        </p:txBody>
      </p:sp>
      <p:sp>
        <p:nvSpPr>
          <p:cNvPr id="633" name="Google Shape;633;p199"/>
          <p:cNvSpPr txBox="1"/>
          <p:nvPr>
            <p:ph idx="1" type="body"/>
          </p:nvPr>
        </p:nvSpPr>
        <p:spPr>
          <a:xfrm>
            <a:off x="740289" y="1783756"/>
            <a:ext cx="10676264" cy="4642443"/>
          </a:xfrm>
          <a:prstGeom prst="rect">
            <a:avLst/>
          </a:prstGeom>
          <a:noFill/>
          <a:ln>
            <a:noFill/>
          </a:ln>
        </p:spPr>
        <p:txBody>
          <a:bodyPr anchorCtr="0" anchor="t" bIns="45700" lIns="0" spcFirstLastPara="1" rIns="0" wrap="square" tIns="45700">
            <a:noAutofit/>
          </a:bodyPr>
          <a:lstStyle/>
          <a:p>
            <a:pPr indent="-152400" lvl="0" marL="91440" rtl="0" algn="just">
              <a:lnSpc>
                <a:spcPct val="90000"/>
              </a:lnSpc>
              <a:spcBef>
                <a:spcPts val="0"/>
              </a:spcBef>
              <a:spcAft>
                <a:spcPts val="0"/>
              </a:spcAft>
              <a:buSzPts val="2400"/>
              <a:buChar char=" "/>
            </a:pPr>
            <a:r>
              <a:rPr b="1" lang="en-US" sz="2400" u="sng">
                <a:solidFill>
                  <a:schemeClr val="dk1"/>
                </a:solidFill>
              </a:rPr>
              <a:t>Objectives :</a:t>
            </a:r>
            <a:endParaRPr/>
          </a:p>
          <a:p>
            <a:pPr indent="-457200" lvl="0" marL="457200" rtl="0" algn="just">
              <a:lnSpc>
                <a:spcPct val="90000"/>
              </a:lnSpc>
              <a:spcBef>
                <a:spcPts val="1400"/>
              </a:spcBef>
              <a:spcAft>
                <a:spcPts val="0"/>
              </a:spcAft>
              <a:buSzPts val="2400"/>
              <a:buFont typeface="Calibri"/>
              <a:buAutoNum type="arabicPeriod"/>
            </a:pPr>
            <a:r>
              <a:rPr lang="en-US" sz="2400">
                <a:solidFill>
                  <a:schemeClr val="dk1"/>
                </a:solidFill>
              </a:rPr>
              <a:t>To make a summary analysis of external and internal factors.</a:t>
            </a:r>
            <a:endParaRPr/>
          </a:p>
          <a:p>
            <a:pPr indent="-457200" lvl="0" marL="457200" rtl="0" algn="just">
              <a:lnSpc>
                <a:spcPct val="90000"/>
              </a:lnSpc>
              <a:spcBef>
                <a:spcPts val="1400"/>
              </a:spcBef>
              <a:spcAft>
                <a:spcPts val="0"/>
              </a:spcAft>
              <a:buSzPts val="2400"/>
              <a:buFont typeface="Calibri"/>
              <a:buAutoNum type="arabicPeriod"/>
            </a:pPr>
            <a:r>
              <a:rPr lang="en-US" sz="2400">
                <a:solidFill>
                  <a:schemeClr val="dk1"/>
                </a:solidFill>
              </a:rPr>
              <a:t>To identify key items for the management of the organization, which involves establishing priorities for action.</a:t>
            </a:r>
            <a:endParaRPr/>
          </a:p>
          <a:p>
            <a:pPr indent="-457200" lvl="0" marL="457200" rtl="0" algn="just">
              <a:lnSpc>
                <a:spcPct val="90000"/>
              </a:lnSpc>
              <a:spcBef>
                <a:spcPts val="1400"/>
              </a:spcBef>
              <a:spcAft>
                <a:spcPts val="0"/>
              </a:spcAft>
              <a:buSzPts val="2400"/>
              <a:buFont typeface="Calibri"/>
              <a:buAutoNum type="arabicPeriod"/>
            </a:pPr>
            <a:r>
              <a:rPr lang="en-US" sz="2400">
                <a:solidFill>
                  <a:schemeClr val="dk1"/>
                </a:solidFill>
              </a:rPr>
              <a:t>To prepare strategic options: </a:t>
            </a:r>
            <a:r>
              <a:rPr b="1" lang="en-US" sz="2400" u="sng">
                <a:solidFill>
                  <a:schemeClr val="dk1"/>
                </a:solidFill>
                <a:hlinkClick r:id="rId3">
                  <a:extLst>
                    <a:ext uri="{A12FA001-AC4F-418D-AE19-62706E023703}">
                      <ahyp:hlinkClr val="tx"/>
                    </a:ext>
                  </a:extLst>
                </a:hlinkClick>
              </a:rPr>
              <a:t>risks</a:t>
            </a:r>
            <a:r>
              <a:rPr lang="en-US" sz="2400">
                <a:solidFill>
                  <a:schemeClr val="dk1"/>
                </a:solidFill>
              </a:rPr>
              <a:t> and problems to solve.</a:t>
            </a:r>
            <a:endParaRPr/>
          </a:p>
          <a:p>
            <a:pPr indent="-457200" lvl="0" marL="457200" rtl="0" algn="just">
              <a:lnSpc>
                <a:spcPct val="90000"/>
              </a:lnSpc>
              <a:spcBef>
                <a:spcPts val="1400"/>
              </a:spcBef>
              <a:spcAft>
                <a:spcPts val="0"/>
              </a:spcAft>
              <a:buSzPts val="2400"/>
              <a:buFont typeface="Calibri"/>
              <a:buAutoNum type="arabicPeriod"/>
            </a:pPr>
            <a:r>
              <a:rPr lang="en-US" sz="2400">
                <a:solidFill>
                  <a:schemeClr val="dk1"/>
                </a:solidFill>
              </a:rPr>
              <a:t>To conduct a sales forecast in agreement with market conditions and study the capabilities of the company in general.</a:t>
            </a:r>
            <a:endParaRPr/>
          </a:p>
        </p:txBody>
      </p:sp>
      <p:pic>
        <p:nvPicPr>
          <p:cNvPr id="634" name="Google Shape;634;p199"/>
          <p:cNvPicPr preferRelativeResize="0"/>
          <p:nvPr/>
        </p:nvPicPr>
        <p:blipFill rotWithShape="1">
          <a:blip r:embed="rId4">
            <a:alphaModFix/>
          </a:blip>
          <a:srcRect b="0" l="0" r="0" t="0"/>
          <a:stretch/>
        </p:blipFill>
        <p:spPr>
          <a:xfrm>
            <a:off x="105490" y="19990"/>
            <a:ext cx="1269598" cy="1148496"/>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200"/>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Internal and External Factors</a:t>
            </a:r>
            <a:endParaRPr/>
          </a:p>
        </p:txBody>
      </p:sp>
      <p:sp>
        <p:nvSpPr>
          <p:cNvPr id="640" name="Google Shape;640;p200"/>
          <p:cNvSpPr txBox="1"/>
          <p:nvPr>
            <p:ph idx="1" type="body"/>
          </p:nvPr>
        </p:nvSpPr>
        <p:spPr>
          <a:xfrm>
            <a:off x="1097280" y="1845734"/>
            <a:ext cx="7145020" cy="4023360"/>
          </a:xfrm>
          <a:prstGeom prst="rect">
            <a:avLst/>
          </a:prstGeom>
          <a:noFill/>
          <a:ln>
            <a:noFill/>
          </a:ln>
        </p:spPr>
        <p:txBody>
          <a:bodyPr anchorCtr="0" anchor="t" bIns="45700" lIns="0" spcFirstLastPara="1" rIns="0" wrap="square" tIns="45700">
            <a:normAutofit/>
          </a:bodyPr>
          <a:lstStyle/>
          <a:p>
            <a:pPr indent="-152400" lvl="0" marL="91440" rtl="0" algn="l">
              <a:lnSpc>
                <a:spcPct val="90000"/>
              </a:lnSpc>
              <a:spcBef>
                <a:spcPts val="0"/>
              </a:spcBef>
              <a:spcAft>
                <a:spcPts val="0"/>
              </a:spcAft>
              <a:buSzPts val="2400"/>
              <a:buChar char=" "/>
            </a:pPr>
            <a:r>
              <a:rPr b="1" lang="en-US" sz="2400"/>
              <a:t>Internal factors</a:t>
            </a:r>
            <a:r>
              <a:rPr lang="en-US" sz="2400"/>
              <a:t> — the strengths and weaknesses </a:t>
            </a:r>
            <a:r>
              <a:rPr b="1" lang="en-US" sz="2400"/>
              <a:t>internal</a:t>
            </a:r>
            <a:r>
              <a:rPr lang="en-US" sz="2400"/>
              <a:t> to the organization. </a:t>
            </a:r>
            <a:endParaRPr sz="2400"/>
          </a:p>
          <a:p>
            <a:pPr indent="-152400" lvl="0" marL="91440" rtl="0" algn="l">
              <a:lnSpc>
                <a:spcPct val="90000"/>
              </a:lnSpc>
              <a:spcBef>
                <a:spcPts val="1400"/>
              </a:spcBef>
              <a:spcAft>
                <a:spcPts val="0"/>
              </a:spcAft>
              <a:buSzPts val="2400"/>
              <a:buChar char=" "/>
            </a:pPr>
            <a:r>
              <a:rPr b="1" lang="en-US" sz="2400"/>
              <a:t>External factors</a:t>
            </a:r>
            <a:r>
              <a:rPr lang="en-US" sz="2400"/>
              <a:t> — the opportunities and threats presented by the environment </a:t>
            </a:r>
            <a:r>
              <a:rPr b="1" lang="en-US" sz="2400"/>
              <a:t>external </a:t>
            </a:r>
            <a:r>
              <a:rPr lang="en-US" sz="2400"/>
              <a:t>to the organization.</a:t>
            </a:r>
            <a:endParaRPr/>
          </a:p>
        </p:txBody>
      </p:sp>
      <p:pic>
        <p:nvPicPr>
          <p:cNvPr id="641" name="Google Shape;641;p200"/>
          <p:cNvPicPr preferRelativeResize="0"/>
          <p:nvPr/>
        </p:nvPicPr>
        <p:blipFill rotWithShape="1">
          <a:blip r:embed="rId3">
            <a:alphaModFix/>
          </a:blip>
          <a:srcRect b="0" l="0" r="0" t="0"/>
          <a:stretch/>
        </p:blipFill>
        <p:spPr>
          <a:xfrm>
            <a:off x="8242300" y="1584086"/>
            <a:ext cx="3949700" cy="465161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6"/>
          <p:cNvSpPr txBox="1"/>
          <p:nvPr>
            <p:ph type="title"/>
          </p:nvPr>
        </p:nvSpPr>
        <p:spPr>
          <a:xfrm>
            <a:off x="1625600" y="466660"/>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000"/>
              <a:buFont typeface="Calibri"/>
              <a:buNone/>
            </a:pPr>
            <a:r>
              <a:rPr lang="en-US" sz="4000">
                <a:latin typeface="Calibri"/>
                <a:ea typeface="Calibri"/>
                <a:cs typeface="Calibri"/>
                <a:sym typeface="Calibri"/>
              </a:rPr>
              <a:t>Management Activities</a:t>
            </a:r>
            <a:endParaRPr/>
          </a:p>
        </p:txBody>
      </p:sp>
      <p:sp>
        <p:nvSpPr>
          <p:cNvPr id="155" name="Google Shape;155;p6"/>
          <p:cNvSpPr txBox="1"/>
          <p:nvPr>
            <p:ph idx="1" type="body"/>
          </p:nvPr>
        </p:nvSpPr>
        <p:spPr>
          <a:xfrm>
            <a:off x="1097280" y="1778696"/>
            <a:ext cx="10058400" cy="4090398"/>
          </a:xfrm>
          <a:prstGeom prst="rect">
            <a:avLst/>
          </a:prstGeom>
          <a:noFill/>
          <a:ln>
            <a:noFill/>
          </a:ln>
        </p:spPr>
        <p:txBody>
          <a:bodyPr anchorCtr="0" anchor="t" bIns="45700" lIns="0" spcFirstLastPara="1" rIns="0" wrap="square" tIns="45700">
            <a:normAutofit/>
          </a:bodyPr>
          <a:lstStyle/>
          <a:p>
            <a:pPr indent="-342900" lvl="0" marL="342900" rtl="0" algn="l">
              <a:lnSpc>
                <a:spcPct val="90000"/>
              </a:lnSpc>
              <a:spcBef>
                <a:spcPts val="0"/>
              </a:spcBef>
              <a:spcAft>
                <a:spcPts val="0"/>
              </a:spcAft>
              <a:buSzPts val="2800"/>
              <a:buFont typeface="Noto Sans Symbols"/>
              <a:buChar char="▪"/>
            </a:pPr>
            <a:r>
              <a:rPr lang="en-US" sz="2800"/>
              <a:t>Proposal writing</a:t>
            </a:r>
            <a:endParaRPr/>
          </a:p>
          <a:p>
            <a:pPr indent="-342900" lvl="0" marL="342900" rtl="0" algn="l">
              <a:lnSpc>
                <a:spcPct val="90000"/>
              </a:lnSpc>
              <a:spcBef>
                <a:spcPts val="1400"/>
              </a:spcBef>
              <a:spcAft>
                <a:spcPts val="0"/>
              </a:spcAft>
              <a:buSzPts val="2800"/>
              <a:buFont typeface="Noto Sans Symbols"/>
              <a:buChar char="▪"/>
            </a:pPr>
            <a:r>
              <a:rPr lang="en-US" sz="2800"/>
              <a:t>Project planning and scheduling</a:t>
            </a:r>
            <a:endParaRPr/>
          </a:p>
          <a:p>
            <a:pPr indent="-342900" lvl="0" marL="342900" rtl="0" algn="l">
              <a:lnSpc>
                <a:spcPct val="90000"/>
              </a:lnSpc>
              <a:spcBef>
                <a:spcPts val="1400"/>
              </a:spcBef>
              <a:spcAft>
                <a:spcPts val="0"/>
              </a:spcAft>
              <a:buSzPts val="2800"/>
              <a:buFont typeface="Noto Sans Symbols"/>
              <a:buChar char="▪"/>
            </a:pPr>
            <a:r>
              <a:rPr lang="en-US" sz="2800"/>
              <a:t>Project costing</a:t>
            </a:r>
            <a:endParaRPr/>
          </a:p>
          <a:p>
            <a:pPr indent="-342900" lvl="0" marL="342900" rtl="0" algn="l">
              <a:lnSpc>
                <a:spcPct val="90000"/>
              </a:lnSpc>
              <a:spcBef>
                <a:spcPts val="1400"/>
              </a:spcBef>
              <a:spcAft>
                <a:spcPts val="0"/>
              </a:spcAft>
              <a:buSzPts val="2800"/>
              <a:buFont typeface="Noto Sans Symbols"/>
              <a:buChar char="▪"/>
            </a:pPr>
            <a:r>
              <a:rPr lang="en-US" sz="2800"/>
              <a:t>Project monitoring and reviews</a:t>
            </a:r>
            <a:endParaRPr/>
          </a:p>
          <a:p>
            <a:pPr indent="-342900" lvl="0" marL="342900" rtl="0" algn="l">
              <a:lnSpc>
                <a:spcPct val="90000"/>
              </a:lnSpc>
              <a:spcBef>
                <a:spcPts val="1400"/>
              </a:spcBef>
              <a:spcAft>
                <a:spcPts val="0"/>
              </a:spcAft>
              <a:buSzPts val="2800"/>
              <a:buFont typeface="Noto Sans Symbols"/>
              <a:buChar char="▪"/>
            </a:pPr>
            <a:r>
              <a:rPr lang="en-US" sz="2800"/>
              <a:t>Personnel selection and evaluation</a:t>
            </a:r>
            <a:endParaRPr/>
          </a:p>
          <a:p>
            <a:pPr indent="-342900" lvl="0" marL="342900" rtl="0" algn="l">
              <a:lnSpc>
                <a:spcPct val="90000"/>
              </a:lnSpc>
              <a:spcBef>
                <a:spcPts val="1400"/>
              </a:spcBef>
              <a:spcAft>
                <a:spcPts val="0"/>
              </a:spcAft>
              <a:buSzPts val="2800"/>
              <a:buFont typeface="Noto Sans Symbols"/>
              <a:buChar char="▪"/>
            </a:pPr>
            <a:r>
              <a:rPr lang="en-US" sz="2800"/>
              <a:t>Report writing and presentations</a:t>
            </a:r>
            <a:endParaRPr/>
          </a:p>
          <a:p>
            <a:pPr indent="-165100" lvl="0" marL="342900" rtl="0" algn="l">
              <a:lnSpc>
                <a:spcPct val="90000"/>
              </a:lnSpc>
              <a:spcBef>
                <a:spcPts val="1400"/>
              </a:spcBef>
              <a:spcAft>
                <a:spcPts val="0"/>
              </a:spcAft>
              <a:buSzPts val="2800"/>
              <a:buFont typeface="Noto Sans Symbols"/>
              <a:buNone/>
            </a:pPr>
            <a:r>
              <a:t/>
            </a:r>
            <a:endParaRPr sz="2800"/>
          </a:p>
        </p:txBody>
      </p:sp>
      <p:pic>
        <p:nvPicPr>
          <p:cNvPr id="156" name="Google Shape;156;p6"/>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201"/>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SWOT Analysis</a:t>
            </a:r>
            <a:endParaRPr/>
          </a:p>
        </p:txBody>
      </p:sp>
      <p:sp>
        <p:nvSpPr>
          <p:cNvPr id="649" name="Google Shape;649;p201"/>
          <p:cNvSpPr txBox="1"/>
          <p:nvPr>
            <p:ph idx="1" type="body"/>
          </p:nvPr>
        </p:nvSpPr>
        <p:spPr>
          <a:xfrm>
            <a:off x="1097280" y="2120900"/>
            <a:ext cx="10058400" cy="3748194"/>
          </a:xfrm>
          <a:prstGeom prst="rect">
            <a:avLst/>
          </a:prstGeom>
          <a:noFill/>
          <a:ln>
            <a:noFill/>
          </a:ln>
        </p:spPr>
        <p:txBody>
          <a:bodyPr anchorCtr="0" anchor="t" bIns="45700" lIns="0" spcFirstLastPara="1" rIns="0" wrap="square" tIns="45700">
            <a:normAutofit/>
          </a:bodyPr>
          <a:lstStyle/>
          <a:p>
            <a:pPr indent="-152400" lvl="0" marL="91440" rtl="0" algn="l">
              <a:lnSpc>
                <a:spcPct val="90000"/>
              </a:lnSpc>
              <a:spcBef>
                <a:spcPts val="0"/>
              </a:spcBef>
              <a:spcAft>
                <a:spcPts val="0"/>
              </a:spcAft>
              <a:buSzPts val="2400"/>
              <a:buChar char=" "/>
            </a:pPr>
            <a:r>
              <a:rPr lang="en-US" sz="2400">
                <a:solidFill>
                  <a:srgbClr val="FF0000"/>
                </a:solidFill>
              </a:rPr>
              <a:t>Strengths</a:t>
            </a:r>
            <a:r>
              <a:rPr lang="en-US" sz="2400"/>
              <a:t>: characteristics of the business or project that give it an advantage over others</a:t>
            </a:r>
            <a:endParaRPr/>
          </a:p>
          <a:p>
            <a:pPr indent="-152400" lvl="0" marL="91440" rtl="0" algn="l">
              <a:lnSpc>
                <a:spcPct val="90000"/>
              </a:lnSpc>
              <a:spcBef>
                <a:spcPts val="1400"/>
              </a:spcBef>
              <a:spcAft>
                <a:spcPts val="0"/>
              </a:spcAft>
              <a:buSzPts val="2400"/>
              <a:buChar char=" "/>
            </a:pPr>
            <a:r>
              <a:rPr lang="en-US" sz="2400">
                <a:solidFill>
                  <a:srgbClr val="FF0000"/>
                </a:solidFill>
              </a:rPr>
              <a:t>Weaknesses</a:t>
            </a:r>
            <a:r>
              <a:rPr lang="en-US" sz="2400"/>
              <a:t>: characteristics of the business that place the business or project at a disadvantage relative to others</a:t>
            </a:r>
            <a:endParaRPr/>
          </a:p>
          <a:p>
            <a:pPr indent="-152400" lvl="0" marL="91440" rtl="0" algn="l">
              <a:lnSpc>
                <a:spcPct val="90000"/>
              </a:lnSpc>
              <a:spcBef>
                <a:spcPts val="1400"/>
              </a:spcBef>
              <a:spcAft>
                <a:spcPts val="0"/>
              </a:spcAft>
              <a:buSzPts val="2400"/>
              <a:buChar char=" "/>
            </a:pPr>
            <a:r>
              <a:rPr lang="en-US" sz="2400">
                <a:solidFill>
                  <a:srgbClr val="FF0000"/>
                </a:solidFill>
              </a:rPr>
              <a:t>Opportunities</a:t>
            </a:r>
            <a:r>
              <a:rPr lang="en-US" sz="2400"/>
              <a:t>: elements in the environment that the business or project could exploit to its advantage</a:t>
            </a:r>
            <a:endParaRPr/>
          </a:p>
          <a:p>
            <a:pPr indent="-152400" lvl="0" marL="91440" rtl="0" algn="l">
              <a:lnSpc>
                <a:spcPct val="90000"/>
              </a:lnSpc>
              <a:spcBef>
                <a:spcPts val="1400"/>
              </a:spcBef>
              <a:spcAft>
                <a:spcPts val="0"/>
              </a:spcAft>
              <a:buSzPts val="2400"/>
              <a:buChar char=" "/>
            </a:pPr>
            <a:r>
              <a:rPr lang="en-US" sz="2400">
                <a:solidFill>
                  <a:srgbClr val="FF0000"/>
                </a:solidFill>
              </a:rPr>
              <a:t>Threats</a:t>
            </a:r>
            <a:r>
              <a:rPr lang="en-US" sz="2400"/>
              <a:t>: elements in the environment that could cause trouble for the business or project</a:t>
            </a:r>
            <a:endParaRPr/>
          </a:p>
          <a:p>
            <a:pPr indent="0" lvl="0" marL="91440" rtl="0" algn="l">
              <a:lnSpc>
                <a:spcPct val="90000"/>
              </a:lnSpc>
              <a:spcBef>
                <a:spcPts val="1400"/>
              </a:spcBef>
              <a:spcAft>
                <a:spcPts val="0"/>
              </a:spcAft>
              <a:buSzPts val="2000"/>
              <a:buNone/>
            </a:pPr>
            <a:r>
              <a:t/>
            </a:r>
            <a:endParaRPr/>
          </a:p>
        </p:txBody>
      </p:sp>
      <p:pic>
        <p:nvPicPr>
          <p:cNvPr id="650" name="Google Shape;650;p20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pic>
        <p:nvPicPr>
          <p:cNvPr id="657" name="Google Shape;657;p20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658" name="Google Shape;658;p202"/>
          <p:cNvSpPr txBox="1"/>
          <p:nvPr>
            <p:ph type="title"/>
          </p:nvPr>
        </p:nvSpPr>
        <p:spPr>
          <a:xfrm>
            <a:off x="1464668" y="-376178"/>
            <a:ext cx="10515600" cy="1325563"/>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Example of SWOT Analysis</a:t>
            </a:r>
            <a:endParaRPr sz="4000"/>
          </a:p>
        </p:txBody>
      </p:sp>
      <p:pic>
        <p:nvPicPr>
          <p:cNvPr id="659" name="Google Shape;659;p202"/>
          <p:cNvPicPr preferRelativeResize="0"/>
          <p:nvPr/>
        </p:nvPicPr>
        <p:blipFill rotWithShape="1">
          <a:blip r:embed="rId4">
            <a:alphaModFix/>
          </a:blip>
          <a:srcRect b="0" l="0" r="0" t="0"/>
          <a:stretch/>
        </p:blipFill>
        <p:spPr>
          <a:xfrm>
            <a:off x="2909374" y="949385"/>
            <a:ext cx="5542669" cy="5358989"/>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pic>
        <p:nvPicPr>
          <p:cNvPr id="666" name="Google Shape;666;p20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667" name="Google Shape;667;p203"/>
          <p:cNvSpPr txBox="1"/>
          <p:nvPr>
            <p:ph type="title"/>
          </p:nvPr>
        </p:nvSpPr>
        <p:spPr>
          <a:xfrm>
            <a:off x="1464668" y="-376178"/>
            <a:ext cx="10515600" cy="1325563"/>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Example of SWOT Analysis</a:t>
            </a:r>
            <a:endParaRPr sz="4000"/>
          </a:p>
        </p:txBody>
      </p:sp>
      <p:pic>
        <p:nvPicPr>
          <p:cNvPr id="668" name="Google Shape;668;p203"/>
          <p:cNvPicPr preferRelativeResize="0"/>
          <p:nvPr/>
        </p:nvPicPr>
        <p:blipFill rotWithShape="1">
          <a:blip r:embed="rId4">
            <a:alphaModFix/>
          </a:blip>
          <a:srcRect b="0" l="0" r="0" t="0"/>
          <a:stretch/>
        </p:blipFill>
        <p:spPr>
          <a:xfrm>
            <a:off x="2966527" y="949385"/>
            <a:ext cx="6329873" cy="5358989"/>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17"/>
          <p:cNvSpPr txBox="1"/>
          <p:nvPr>
            <p:ph type="title"/>
          </p:nvPr>
        </p:nvSpPr>
        <p:spPr>
          <a:xfrm>
            <a:off x="1578968" y="1966605"/>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400"/>
              <a:buFont typeface="Calibri"/>
              <a:buNone/>
            </a:pPr>
            <a:r>
              <a:rPr b="1" lang="en-US" sz="4400"/>
              <a:t>Functions of Manager</a:t>
            </a:r>
            <a:endParaRPr sz="4400">
              <a:latin typeface="Calibri"/>
              <a:ea typeface="Calibri"/>
              <a:cs typeface="Calibri"/>
              <a:sym typeface="Calibri"/>
            </a:endParaRPr>
          </a:p>
        </p:txBody>
      </p:sp>
      <p:pic>
        <p:nvPicPr>
          <p:cNvPr id="676" name="Google Shape;676;p17"/>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677" name="Google Shape;677;p17"/>
          <p:cNvPicPr preferRelativeResize="0"/>
          <p:nvPr/>
        </p:nvPicPr>
        <p:blipFill rotWithShape="1">
          <a:blip r:embed="rId4">
            <a:alphaModFix/>
          </a:blip>
          <a:srcRect b="0" l="0" r="0" t="0"/>
          <a:stretch/>
        </p:blipFill>
        <p:spPr>
          <a:xfrm>
            <a:off x="4781550" y="2762250"/>
            <a:ext cx="2857500" cy="285750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pic>
        <p:nvPicPr>
          <p:cNvPr id="684" name="Google Shape;684;p18"/>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685" name="Google Shape;685;p18"/>
          <p:cNvSpPr/>
          <p:nvPr/>
        </p:nvSpPr>
        <p:spPr>
          <a:xfrm>
            <a:off x="2367725" y="506909"/>
            <a:ext cx="4734566"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Functions of Manager</a:t>
            </a:r>
            <a:endParaRPr b="0" i="0" sz="4000" u="none" cap="none" strike="noStrike">
              <a:solidFill>
                <a:schemeClr val="dk1"/>
              </a:solidFill>
              <a:latin typeface="Calibri"/>
              <a:ea typeface="Calibri"/>
              <a:cs typeface="Calibri"/>
              <a:sym typeface="Calibri"/>
            </a:endParaRPr>
          </a:p>
        </p:txBody>
      </p:sp>
      <p:sp>
        <p:nvSpPr>
          <p:cNvPr id="686" name="Google Shape;686;p18"/>
          <p:cNvSpPr/>
          <p:nvPr/>
        </p:nvSpPr>
        <p:spPr>
          <a:xfrm>
            <a:off x="1575457" y="1921983"/>
            <a:ext cx="4375177" cy="2677656"/>
          </a:xfrm>
          <a:prstGeom prst="rect">
            <a:avLst/>
          </a:prstGeom>
          <a:noFill/>
          <a:ln>
            <a:noFill/>
          </a:ln>
        </p:spPr>
        <p:txBody>
          <a:bodyPr anchorCtr="0" anchor="t" bIns="45700" lIns="91425" spcFirstLastPara="1" rIns="91425" wrap="square" tIns="45700">
            <a:spAutoFit/>
          </a:bodyPr>
          <a:lstStyle/>
          <a:p>
            <a:pPr indent="-457200" lvl="0" marL="45720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Calibri"/>
                <a:ea typeface="Calibri"/>
                <a:cs typeface="Calibri"/>
                <a:sym typeface="Calibri"/>
              </a:rPr>
              <a:t>P- Planning</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Calibri"/>
                <a:ea typeface="Calibri"/>
                <a:cs typeface="Calibri"/>
                <a:sym typeface="Calibri"/>
              </a:rPr>
              <a:t>O- Organizing</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Calibri"/>
                <a:ea typeface="Calibri"/>
                <a:cs typeface="Calibri"/>
                <a:sym typeface="Calibri"/>
              </a:rPr>
              <a:t>S- Staffing</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Calibri"/>
                <a:ea typeface="Calibri"/>
                <a:cs typeface="Calibri"/>
                <a:sym typeface="Calibri"/>
              </a:rPr>
              <a:t>D- Directing</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Calibri"/>
                <a:ea typeface="Calibri"/>
                <a:cs typeface="Calibri"/>
                <a:sym typeface="Calibri"/>
              </a:rPr>
              <a:t>CO- Controlling</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Calibri"/>
                <a:ea typeface="Calibri"/>
                <a:cs typeface="Calibri"/>
                <a:sym typeface="Calibri"/>
              </a:rPr>
              <a:t>R- Reporting</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Calibri"/>
                <a:ea typeface="Calibri"/>
                <a:cs typeface="Calibri"/>
                <a:sym typeface="Calibri"/>
              </a:rPr>
              <a:t>B- Budgeting</a:t>
            </a:r>
            <a:endParaRPr b="0" i="0" sz="2400" u="none" cap="none" strike="noStrike">
              <a:solidFill>
                <a:schemeClr val="dk1"/>
              </a:solidFill>
              <a:latin typeface="Calibri"/>
              <a:ea typeface="Calibri"/>
              <a:cs typeface="Calibri"/>
              <a:sym typeface="Calibri"/>
            </a:endParaRPr>
          </a:p>
        </p:txBody>
      </p:sp>
      <p:pic>
        <p:nvPicPr>
          <p:cNvPr id="687" name="Google Shape;687;p18"/>
          <p:cNvPicPr preferRelativeResize="0"/>
          <p:nvPr/>
        </p:nvPicPr>
        <p:blipFill rotWithShape="1">
          <a:blip r:embed="rId4">
            <a:alphaModFix/>
          </a:blip>
          <a:srcRect b="0" l="0" r="0" t="0"/>
          <a:stretch/>
        </p:blipFill>
        <p:spPr>
          <a:xfrm>
            <a:off x="6350000" y="1747503"/>
            <a:ext cx="4785793" cy="3967497"/>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pic>
        <p:nvPicPr>
          <p:cNvPr id="694" name="Google Shape;694;p19"/>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695" name="Google Shape;695;p19"/>
          <p:cNvPicPr preferRelativeResize="0"/>
          <p:nvPr/>
        </p:nvPicPr>
        <p:blipFill rotWithShape="1">
          <a:blip r:embed="rId4">
            <a:alphaModFix/>
          </a:blip>
          <a:srcRect b="0" l="0" r="0" t="0"/>
          <a:stretch/>
        </p:blipFill>
        <p:spPr>
          <a:xfrm>
            <a:off x="1714500" y="436099"/>
            <a:ext cx="8991014" cy="588374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pic>
        <p:nvPicPr>
          <p:cNvPr id="702" name="Google Shape;702;p20"/>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703" name="Google Shape;703;p20"/>
          <p:cNvSpPr/>
          <p:nvPr/>
        </p:nvSpPr>
        <p:spPr>
          <a:xfrm>
            <a:off x="2367725" y="506909"/>
            <a:ext cx="2492990"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PLANNING </a:t>
            </a:r>
            <a:endParaRPr b="0" i="0" sz="4000" u="none" cap="none" strike="noStrike">
              <a:solidFill>
                <a:schemeClr val="dk1"/>
              </a:solidFill>
              <a:latin typeface="Calibri"/>
              <a:ea typeface="Calibri"/>
              <a:cs typeface="Calibri"/>
              <a:sym typeface="Calibri"/>
            </a:endParaRPr>
          </a:p>
        </p:txBody>
      </p:sp>
      <p:sp>
        <p:nvSpPr>
          <p:cNvPr id="704" name="Google Shape;704;p20"/>
          <p:cNvSpPr/>
          <p:nvPr/>
        </p:nvSpPr>
        <p:spPr>
          <a:xfrm>
            <a:off x="808725" y="2034326"/>
            <a:ext cx="10574550" cy="2677656"/>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Planning means setting an organization’s goal and deciding how best to achieve them. </a:t>
            </a:r>
            <a:endParaRPr b="0" i="0" sz="2400" u="none" cap="none" strike="noStrike">
              <a:solidFill>
                <a:schemeClr val="dk1"/>
              </a:solidFill>
              <a:latin typeface="Calibri"/>
              <a:ea typeface="Calibri"/>
              <a:cs typeface="Calibri"/>
              <a:sym typeface="Calibri"/>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sng" cap="none" strike="noStrike">
                <a:solidFill>
                  <a:schemeClr val="dk1"/>
                </a:solidFill>
                <a:latin typeface="Calibri"/>
                <a:ea typeface="Calibri"/>
                <a:cs typeface="Calibri"/>
                <a:sym typeface="Calibri"/>
                <a:hlinkClick r:id="rId4">
                  <a:extLst>
                    <a:ext uri="{A12FA001-AC4F-418D-AE19-62706E023703}">
                      <ahyp:hlinkClr val="tx"/>
                    </a:ext>
                  </a:extLst>
                </a:hlinkClick>
              </a:rPr>
              <a:t>Planning is decision making</a:t>
            </a:r>
            <a:r>
              <a:rPr b="0" i="0" lang="en-US" sz="2400" u="sng" cap="none" strike="noStrike">
                <a:solidFill>
                  <a:schemeClr val="dk1"/>
                </a:solidFill>
                <a:latin typeface="Calibri"/>
                <a:ea typeface="Calibri"/>
                <a:cs typeface="Calibri"/>
                <a:sym typeface="Calibri"/>
              </a:rPr>
              <a:t>, </a:t>
            </a:r>
            <a:r>
              <a:rPr b="0" i="0" lang="en-US" sz="2400" u="none" cap="none" strike="noStrike">
                <a:solidFill>
                  <a:schemeClr val="dk1"/>
                </a:solidFill>
                <a:latin typeface="Calibri"/>
                <a:ea typeface="Calibri"/>
                <a:cs typeface="Calibri"/>
                <a:sym typeface="Calibri"/>
              </a:rPr>
              <a:t>regarding the goals and setting the future course of action from a set of alternatives to reach them.</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The plan helps to maintain the managerial effectiveness as it works as a guide for the personnel for the future activities.</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pic>
        <p:nvPicPr>
          <p:cNvPr id="711" name="Google Shape;711;p2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712" name="Google Shape;712;p21"/>
          <p:cNvPicPr preferRelativeResize="0"/>
          <p:nvPr/>
        </p:nvPicPr>
        <p:blipFill rotWithShape="1">
          <a:blip r:embed="rId4">
            <a:alphaModFix/>
          </a:blip>
          <a:srcRect b="0" l="0" r="0" t="0"/>
          <a:stretch/>
        </p:blipFill>
        <p:spPr>
          <a:xfrm>
            <a:off x="1676400" y="14068"/>
            <a:ext cx="8839200" cy="6288258"/>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pic>
        <p:nvPicPr>
          <p:cNvPr id="719" name="Google Shape;719;p2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720" name="Google Shape;720;p22"/>
          <p:cNvSpPr/>
          <p:nvPr/>
        </p:nvSpPr>
        <p:spPr>
          <a:xfrm>
            <a:off x="2367725" y="506909"/>
            <a:ext cx="2901820"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ORGANISING</a:t>
            </a:r>
            <a:endParaRPr b="0" i="0" sz="4000" u="none" cap="none" strike="noStrike">
              <a:solidFill>
                <a:schemeClr val="dk1"/>
              </a:solidFill>
              <a:latin typeface="Calibri"/>
              <a:ea typeface="Calibri"/>
              <a:cs typeface="Calibri"/>
              <a:sym typeface="Calibri"/>
            </a:endParaRPr>
          </a:p>
        </p:txBody>
      </p:sp>
      <p:sp>
        <p:nvSpPr>
          <p:cNvPr id="721" name="Google Shape;721;p22"/>
          <p:cNvSpPr/>
          <p:nvPr/>
        </p:nvSpPr>
        <p:spPr>
          <a:xfrm>
            <a:off x="808725" y="2034326"/>
            <a:ext cx="10574550" cy="1200329"/>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Is the process of grouping together of men and establishing relationship among them, defining the authority and responsibility of personnel by using the company’s other basic resources to reach predetermined goals or objectives.</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pic>
        <p:nvPicPr>
          <p:cNvPr id="728" name="Google Shape;728;p2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729" name="Google Shape;729;p23"/>
          <p:cNvPicPr preferRelativeResize="0"/>
          <p:nvPr/>
        </p:nvPicPr>
        <p:blipFill rotWithShape="1">
          <a:blip r:embed="rId4">
            <a:alphaModFix/>
          </a:blip>
          <a:srcRect b="0" l="0" r="0" t="0"/>
          <a:stretch/>
        </p:blipFill>
        <p:spPr>
          <a:xfrm>
            <a:off x="1464668" y="109831"/>
            <a:ext cx="9067800" cy="5991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7"/>
          <p:cNvSpPr txBox="1"/>
          <p:nvPr>
            <p:ph type="title"/>
          </p:nvPr>
        </p:nvSpPr>
        <p:spPr>
          <a:xfrm>
            <a:off x="1097280" y="286603"/>
            <a:ext cx="10058400" cy="125009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Failed Projects : </a:t>
            </a:r>
            <a:r>
              <a:rPr b="1" lang="en-US"/>
              <a:t>Airbus A380</a:t>
            </a:r>
            <a:endParaRPr/>
          </a:p>
        </p:txBody>
      </p:sp>
      <p:sp>
        <p:nvSpPr>
          <p:cNvPr id="162" name="Google Shape;162;p7"/>
          <p:cNvSpPr txBox="1"/>
          <p:nvPr>
            <p:ph idx="1" type="body"/>
          </p:nvPr>
        </p:nvSpPr>
        <p:spPr>
          <a:xfrm>
            <a:off x="1097280" y="2658327"/>
            <a:ext cx="10485120" cy="4194176"/>
          </a:xfrm>
          <a:prstGeom prst="rect">
            <a:avLst/>
          </a:prstGeom>
          <a:noFill/>
          <a:ln>
            <a:noFill/>
          </a:ln>
        </p:spPr>
        <p:txBody>
          <a:bodyPr anchorCtr="0" anchor="t" bIns="45700" lIns="0" spcFirstLastPara="1" rIns="0" wrap="square" tIns="45700">
            <a:normAutofit/>
          </a:bodyPr>
          <a:lstStyle/>
          <a:p>
            <a:pPr indent="-406400" lvl="0" marL="406400" rtl="0" algn="l">
              <a:lnSpc>
                <a:spcPct val="90000"/>
              </a:lnSpc>
              <a:spcBef>
                <a:spcPts val="0"/>
              </a:spcBef>
              <a:spcAft>
                <a:spcPts val="0"/>
              </a:spcAft>
              <a:buSzPts val="2400"/>
              <a:buFont typeface="Arial"/>
              <a:buChar char="•"/>
            </a:pPr>
            <a:r>
              <a:rPr lang="en-US" sz="2400"/>
              <a:t>Building the Airbus A380—the world’s largest commercial aircraft at the time—required production facilities from across the globe to build individual parts of the aeroplane. </a:t>
            </a:r>
            <a:endParaRPr/>
          </a:p>
          <a:p>
            <a:pPr indent="-406400" lvl="0" marL="406400" rtl="0" algn="l">
              <a:lnSpc>
                <a:spcPct val="90000"/>
              </a:lnSpc>
              <a:spcBef>
                <a:spcPts val="1400"/>
              </a:spcBef>
              <a:spcAft>
                <a:spcPts val="0"/>
              </a:spcAft>
              <a:buSzPts val="2400"/>
              <a:buFont typeface="Arial"/>
              <a:buChar char="•"/>
            </a:pPr>
            <a:r>
              <a:rPr lang="en-US" sz="2400"/>
              <a:t>All teams used different computer-aided design (CAD) programs. </a:t>
            </a:r>
            <a:endParaRPr/>
          </a:p>
          <a:p>
            <a:pPr indent="-406400" lvl="0" marL="406400" rtl="0" algn="l">
              <a:lnSpc>
                <a:spcPct val="90000"/>
              </a:lnSpc>
              <a:spcBef>
                <a:spcPts val="1400"/>
              </a:spcBef>
              <a:spcAft>
                <a:spcPts val="0"/>
              </a:spcAft>
              <a:buSzPts val="2400"/>
              <a:buFont typeface="Arial"/>
              <a:buChar char="•"/>
            </a:pPr>
            <a:r>
              <a:rPr lang="en-US" sz="2400"/>
              <a:t>During installation, they discovered the parts designed by different teams didn’t fit together. </a:t>
            </a:r>
            <a:endParaRPr/>
          </a:p>
          <a:p>
            <a:pPr indent="-406400" lvl="0" marL="406400" rtl="0" algn="l">
              <a:lnSpc>
                <a:spcPct val="90000"/>
              </a:lnSpc>
              <a:spcBef>
                <a:spcPts val="1400"/>
              </a:spcBef>
              <a:spcAft>
                <a:spcPts val="0"/>
              </a:spcAft>
              <a:buSzPts val="2400"/>
              <a:buFont typeface="Arial"/>
              <a:buChar char="•"/>
            </a:pPr>
            <a:r>
              <a:rPr lang="en-US" sz="2400"/>
              <a:t>This cost the company $6 billion to put right and set the project back two years.</a:t>
            </a:r>
            <a:endParaRPr/>
          </a:p>
        </p:txBody>
      </p:sp>
      <p:pic>
        <p:nvPicPr>
          <p:cNvPr id="163" name="Google Shape;163;p7"/>
          <p:cNvPicPr preferRelativeResize="0"/>
          <p:nvPr/>
        </p:nvPicPr>
        <p:blipFill rotWithShape="1">
          <a:blip r:embed="rId3">
            <a:alphaModFix/>
          </a:blip>
          <a:srcRect b="0" l="0" r="0" t="0"/>
          <a:stretch/>
        </p:blipFill>
        <p:spPr>
          <a:xfrm>
            <a:off x="8308974" y="0"/>
            <a:ext cx="3794125" cy="2186139"/>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pic>
        <p:nvPicPr>
          <p:cNvPr id="736" name="Google Shape;736;p24"/>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737" name="Google Shape;737;p24"/>
          <p:cNvSpPr/>
          <p:nvPr/>
        </p:nvSpPr>
        <p:spPr>
          <a:xfrm>
            <a:off x="4895025" y="506909"/>
            <a:ext cx="2448310" cy="70784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STAFFING</a:t>
            </a:r>
            <a:endParaRPr b="0" i="0" sz="4000" u="none" cap="none" strike="noStrike">
              <a:solidFill>
                <a:schemeClr val="dk1"/>
              </a:solidFill>
              <a:latin typeface="Calibri"/>
              <a:ea typeface="Calibri"/>
              <a:cs typeface="Calibri"/>
              <a:sym typeface="Calibri"/>
            </a:endParaRPr>
          </a:p>
        </p:txBody>
      </p:sp>
      <p:sp>
        <p:nvSpPr>
          <p:cNvPr id="738" name="Google Shape;738;p24"/>
          <p:cNvSpPr/>
          <p:nvPr/>
        </p:nvSpPr>
        <p:spPr>
          <a:xfrm>
            <a:off x="808725" y="2034326"/>
            <a:ext cx="10574550" cy="1938992"/>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Filling and keeping filled with qualified people all positions in the nosiness.</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Recruiting, hiring, training, evaluating and compensating are the specific activities included in the function. </a:t>
            </a:r>
            <a:endParaRPr b="0" i="0" sz="2400" u="none" cap="none" strike="noStrike">
              <a:solidFill>
                <a:schemeClr val="dk1"/>
              </a:solidFill>
              <a:latin typeface="Calibri"/>
              <a:ea typeface="Calibri"/>
              <a:cs typeface="Calibri"/>
              <a:sym typeface="Calibri"/>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In the family business, staffing includes all paid and unpaid positions held any family members including the owner/operators.</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pic>
        <p:nvPicPr>
          <p:cNvPr id="745" name="Google Shape;745;p25"/>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746" name="Google Shape;746;p25"/>
          <p:cNvPicPr preferRelativeResize="0"/>
          <p:nvPr/>
        </p:nvPicPr>
        <p:blipFill rotWithShape="1">
          <a:blip r:embed="rId4">
            <a:alphaModFix/>
          </a:blip>
          <a:srcRect b="0" l="0" r="0" t="0"/>
          <a:stretch/>
        </p:blipFill>
        <p:spPr>
          <a:xfrm>
            <a:off x="2908300" y="2259012"/>
            <a:ext cx="5705475" cy="3439586"/>
          </a:xfrm>
          <a:prstGeom prst="rect">
            <a:avLst/>
          </a:prstGeom>
          <a:noFill/>
          <a:ln>
            <a:noFill/>
          </a:ln>
        </p:spPr>
      </p:pic>
      <p:sp>
        <p:nvSpPr>
          <p:cNvPr id="747" name="Google Shape;747;p25"/>
          <p:cNvSpPr txBox="1"/>
          <p:nvPr/>
        </p:nvSpPr>
        <p:spPr>
          <a:xfrm>
            <a:off x="1727200" y="829956"/>
            <a:ext cx="8686800"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chemeClr val="dk1"/>
                </a:solidFill>
                <a:latin typeface="Calibri"/>
                <a:ea typeface="Calibri"/>
                <a:cs typeface="Calibri"/>
                <a:sym typeface="Calibri"/>
              </a:rPr>
              <a:t>Staffing Process </a:t>
            </a:r>
            <a:endParaRPr b="0" i="0" sz="3600" u="none" cap="none" strike="noStrike">
              <a:solidFill>
                <a:schemeClr val="dk1"/>
              </a:solidFill>
              <a:latin typeface="Calibri"/>
              <a:ea typeface="Calibri"/>
              <a:cs typeface="Calibri"/>
              <a:sym typeface="Calibri"/>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pic>
        <p:nvPicPr>
          <p:cNvPr id="754" name="Google Shape;754;p26"/>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755" name="Google Shape;755;p26"/>
          <p:cNvPicPr preferRelativeResize="0"/>
          <p:nvPr/>
        </p:nvPicPr>
        <p:blipFill rotWithShape="1">
          <a:blip r:embed="rId4">
            <a:alphaModFix/>
          </a:blip>
          <a:srcRect b="0" l="0" r="0" t="0"/>
          <a:stretch/>
        </p:blipFill>
        <p:spPr>
          <a:xfrm>
            <a:off x="1657350" y="0"/>
            <a:ext cx="8877300" cy="6286500"/>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pic>
        <p:nvPicPr>
          <p:cNvPr id="762" name="Google Shape;762;p27"/>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763" name="Google Shape;763;p27"/>
          <p:cNvSpPr/>
          <p:nvPr/>
        </p:nvSpPr>
        <p:spPr>
          <a:xfrm>
            <a:off x="2367725" y="506909"/>
            <a:ext cx="2465419"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DIRECTING</a:t>
            </a:r>
            <a:endParaRPr b="0" i="0" sz="4000" u="none" cap="none" strike="noStrike">
              <a:solidFill>
                <a:schemeClr val="dk1"/>
              </a:solidFill>
              <a:latin typeface="Calibri"/>
              <a:ea typeface="Calibri"/>
              <a:cs typeface="Calibri"/>
              <a:sym typeface="Calibri"/>
            </a:endParaRPr>
          </a:p>
        </p:txBody>
      </p:sp>
      <p:sp>
        <p:nvSpPr>
          <p:cNvPr id="764" name="Google Shape;764;p27"/>
          <p:cNvSpPr/>
          <p:nvPr/>
        </p:nvSpPr>
        <p:spPr>
          <a:xfrm>
            <a:off x="808725" y="2034326"/>
            <a:ext cx="10574550" cy="1569660"/>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Refers to the process of motivation, communication and leadership.</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The purpose of directing is to channel the behavior of all personnel to accomplish the organization’s mission and objectives while simultaneously helping them.</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pic>
        <p:nvPicPr>
          <p:cNvPr id="771" name="Google Shape;771;p28"/>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772" name="Google Shape;772;p28"/>
          <p:cNvSpPr/>
          <p:nvPr/>
        </p:nvSpPr>
        <p:spPr>
          <a:xfrm>
            <a:off x="2367725" y="506909"/>
            <a:ext cx="3208058"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CONTROLLING</a:t>
            </a:r>
            <a:endParaRPr b="0" i="0" sz="4000" u="none" cap="none" strike="noStrike">
              <a:solidFill>
                <a:schemeClr val="dk1"/>
              </a:solidFill>
              <a:latin typeface="Calibri"/>
              <a:ea typeface="Calibri"/>
              <a:cs typeface="Calibri"/>
              <a:sym typeface="Calibri"/>
            </a:endParaRPr>
          </a:p>
        </p:txBody>
      </p:sp>
      <p:sp>
        <p:nvSpPr>
          <p:cNvPr id="773" name="Google Shape;773;p28"/>
          <p:cNvSpPr/>
          <p:nvPr/>
        </p:nvSpPr>
        <p:spPr>
          <a:xfrm>
            <a:off x="1287027" y="1693863"/>
            <a:ext cx="10574550" cy="2308324"/>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Process of evaluating and correcting activities to keep organization on course.</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Measuring performance</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Comparing performance against standards</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Identifying deviation from standards</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Investigating causes of deviations</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Taking Corrective Action</a:t>
            </a:r>
            <a:endParaRPr b="0" i="0" sz="2400" u="none" cap="none" strike="noStrike">
              <a:solidFill>
                <a:schemeClr val="dk1"/>
              </a:solidFill>
              <a:latin typeface="Calibri"/>
              <a:ea typeface="Calibri"/>
              <a:cs typeface="Calibri"/>
              <a:sym typeface="Calibri"/>
            </a:endParaRPr>
          </a:p>
        </p:txBody>
      </p:sp>
      <p:pic>
        <p:nvPicPr>
          <p:cNvPr id="774" name="Google Shape;774;p28"/>
          <p:cNvPicPr preferRelativeResize="0"/>
          <p:nvPr/>
        </p:nvPicPr>
        <p:blipFill rotWithShape="1">
          <a:blip r:embed="rId4">
            <a:alphaModFix/>
          </a:blip>
          <a:srcRect b="0" l="0" r="0" t="0"/>
          <a:stretch/>
        </p:blipFill>
        <p:spPr>
          <a:xfrm>
            <a:off x="7907090" y="2254043"/>
            <a:ext cx="3755028" cy="3729741"/>
          </a:xfrm>
          <a:prstGeom prst="rect">
            <a:avLst/>
          </a:prstGeom>
          <a:noFill/>
          <a:ln>
            <a:noFill/>
          </a:ln>
        </p:spPr>
      </p:pic>
      <p:pic>
        <p:nvPicPr>
          <p:cNvPr id="775" name="Google Shape;775;p28"/>
          <p:cNvPicPr preferRelativeResize="0"/>
          <p:nvPr/>
        </p:nvPicPr>
        <p:blipFill rotWithShape="1">
          <a:blip r:embed="rId5">
            <a:alphaModFix/>
          </a:blip>
          <a:srcRect b="0" l="0" r="0" t="0"/>
          <a:stretch/>
        </p:blipFill>
        <p:spPr>
          <a:xfrm>
            <a:off x="1653833" y="4435748"/>
            <a:ext cx="2943225" cy="1285875"/>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pic>
        <p:nvPicPr>
          <p:cNvPr id="782" name="Google Shape;782;p29"/>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783" name="Google Shape;783;p29"/>
          <p:cNvSpPr/>
          <p:nvPr/>
        </p:nvSpPr>
        <p:spPr>
          <a:xfrm>
            <a:off x="2367724" y="506909"/>
            <a:ext cx="2766983"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Reporting</a:t>
            </a:r>
            <a:endParaRPr b="0" i="0" sz="4000" u="none" cap="none" strike="noStrike">
              <a:solidFill>
                <a:schemeClr val="dk1"/>
              </a:solidFill>
              <a:latin typeface="Calibri"/>
              <a:ea typeface="Calibri"/>
              <a:cs typeface="Calibri"/>
              <a:sym typeface="Calibri"/>
            </a:endParaRPr>
          </a:p>
        </p:txBody>
      </p:sp>
      <p:sp>
        <p:nvSpPr>
          <p:cNvPr id="784" name="Google Shape;784;p29"/>
          <p:cNvSpPr/>
          <p:nvPr/>
        </p:nvSpPr>
        <p:spPr>
          <a:xfrm>
            <a:off x="808725" y="2034326"/>
            <a:ext cx="10574550" cy="1200329"/>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It includes daily follow up of activities with help of reports which are submitted by subordinates to his/her superior. </a:t>
            </a:r>
            <a:endParaRPr b="0" i="0" sz="2400" u="none" cap="none" strike="noStrike">
              <a:solidFill>
                <a:schemeClr val="dk1"/>
              </a:solidFill>
              <a:latin typeface="Calibri"/>
              <a:ea typeface="Calibri"/>
              <a:cs typeface="Calibri"/>
              <a:sym typeface="Calibri"/>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Reporting keeps him/her informed with day to day activities.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pic>
        <p:nvPicPr>
          <p:cNvPr id="791" name="Google Shape;791;p30"/>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792" name="Google Shape;792;p30"/>
          <p:cNvSpPr/>
          <p:nvPr/>
        </p:nvSpPr>
        <p:spPr>
          <a:xfrm>
            <a:off x="2367725" y="506909"/>
            <a:ext cx="2292038"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Budgeting</a:t>
            </a:r>
            <a:endParaRPr b="0" i="0" sz="4000" u="none" cap="none" strike="noStrike">
              <a:solidFill>
                <a:schemeClr val="dk1"/>
              </a:solidFill>
              <a:latin typeface="Calibri"/>
              <a:ea typeface="Calibri"/>
              <a:cs typeface="Calibri"/>
              <a:sym typeface="Calibri"/>
            </a:endParaRPr>
          </a:p>
        </p:txBody>
      </p:sp>
      <p:sp>
        <p:nvSpPr>
          <p:cNvPr id="793" name="Google Shape;793;p30"/>
          <p:cNvSpPr/>
          <p:nvPr/>
        </p:nvSpPr>
        <p:spPr>
          <a:xfrm>
            <a:off x="808725" y="2034326"/>
            <a:ext cx="10574550" cy="1569660"/>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Budget is an estimate of future needs covering all the activities of an enterprise for a definite period of time. </a:t>
            </a:r>
            <a:endParaRPr b="0" i="0" sz="2400" u="none" cap="none" strike="noStrike">
              <a:solidFill>
                <a:schemeClr val="dk1"/>
              </a:solidFill>
              <a:latin typeface="Calibri"/>
              <a:ea typeface="Calibri"/>
              <a:cs typeface="Calibri"/>
              <a:sym typeface="Calibri"/>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A budget is prepared for each separate activity of business. </a:t>
            </a:r>
            <a:endParaRPr b="0" i="0" sz="2400" u="none" cap="none" strike="noStrike">
              <a:solidFill>
                <a:schemeClr val="dk1"/>
              </a:solidFill>
              <a:latin typeface="Calibri"/>
              <a:ea typeface="Calibri"/>
              <a:cs typeface="Calibri"/>
              <a:sym typeface="Calibri"/>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This is done to control the expenses of organizations within certain limit.</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31"/>
          <p:cNvSpPr txBox="1"/>
          <p:nvPr>
            <p:ph type="title"/>
          </p:nvPr>
        </p:nvSpPr>
        <p:spPr>
          <a:xfrm>
            <a:off x="1720162" y="466660"/>
            <a:ext cx="9530080"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400"/>
              <a:buFont typeface="Calibri"/>
              <a:buNone/>
            </a:pPr>
            <a:r>
              <a:rPr b="1" lang="en-US" sz="4400"/>
              <a:t>Team Building &amp; Development</a:t>
            </a:r>
            <a:endParaRPr sz="4400">
              <a:latin typeface="Calibri"/>
              <a:ea typeface="Calibri"/>
              <a:cs typeface="Calibri"/>
              <a:sym typeface="Calibri"/>
            </a:endParaRPr>
          </a:p>
        </p:txBody>
      </p:sp>
      <p:pic>
        <p:nvPicPr>
          <p:cNvPr id="801" name="Google Shape;801;p3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802" name="Google Shape;802;p31"/>
          <p:cNvPicPr preferRelativeResize="0"/>
          <p:nvPr/>
        </p:nvPicPr>
        <p:blipFill rotWithShape="1">
          <a:blip r:embed="rId4">
            <a:alphaModFix/>
          </a:blip>
          <a:srcRect b="0" l="0" r="0" t="0"/>
          <a:stretch/>
        </p:blipFill>
        <p:spPr>
          <a:xfrm>
            <a:off x="4410636" y="2291612"/>
            <a:ext cx="3243262" cy="2065993"/>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32"/>
          <p:cNvSpPr txBox="1"/>
          <p:nvPr>
            <p:ph type="title"/>
          </p:nvPr>
        </p:nvSpPr>
        <p:spPr>
          <a:xfrm>
            <a:off x="1625600" y="286604"/>
            <a:ext cx="9530080" cy="96844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000"/>
              <a:buFont typeface="Calibri"/>
              <a:buNone/>
            </a:pPr>
            <a:r>
              <a:rPr lang="en-US" sz="4000"/>
              <a:t>Team Building and Development</a:t>
            </a:r>
            <a:endParaRPr/>
          </a:p>
        </p:txBody>
      </p:sp>
      <p:pic>
        <p:nvPicPr>
          <p:cNvPr id="810" name="Google Shape;810;p3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811" name="Google Shape;811;p32"/>
          <p:cNvSpPr/>
          <p:nvPr/>
        </p:nvSpPr>
        <p:spPr>
          <a:xfrm>
            <a:off x="1230755" y="1767040"/>
            <a:ext cx="6633084" cy="3682226"/>
          </a:xfrm>
          <a:prstGeom prst="rect">
            <a:avLst/>
          </a:prstGeom>
          <a:noFill/>
          <a:ln>
            <a:noFill/>
          </a:ln>
        </p:spPr>
        <p:txBody>
          <a:bodyPr anchorCtr="0" anchor="t" bIns="45700" lIns="91425" spcFirstLastPara="1" rIns="91425" wrap="square" tIns="45700">
            <a:spAutoFit/>
          </a:bodyPr>
          <a:lstStyle/>
          <a:p>
            <a:pPr indent="0" lvl="0" marL="0" marR="0" rtl="0" algn="just">
              <a:lnSpc>
                <a:spcPct val="2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Selecting the project Team</a:t>
            </a:r>
            <a:endParaRPr b="0" i="0" sz="1400" u="none" cap="none" strike="noStrike">
              <a:solidFill>
                <a:srgbClr val="000000"/>
              </a:solidFill>
              <a:latin typeface="Arial"/>
              <a:ea typeface="Arial"/>
              <a:cs typeface="Arial"/>
              <a:sym typeface="Arial"/>
            </a:endParaRPr>
          </a:p>
          <a:p>
            <a:pPr indent="-342900" lvl="0" marL="342900" marR="0" rtl="0" algn="just">
              <a:lnSpc>
                <a:spcPct val="2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At what point is the project team formed?</a:t>
            </a:r>
            <a:endParaRPr b="0" i="0" sz="1400" u="none" cap="none" strike="noStrike">
              <a:solidFill>
                <a:srgbClr val="000000"/>
              </a:solidFill>
              <a:latin typeface="Arial"/>
              <a:ea typeface="Arial"/>
              <a:cs typeface="Arial"/>
              <a:sym typeface="Arial"/>
            </a:endParaRPr>
          </a:p>
          <a:p>
            <a:pPr indent="-342900" lvl="0" marL="342900" marR="0" rtl="0" algn="just">
              <a:lnSpc>
                <a:spcPct val="2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Who should select the project team?</a:t>
            </a:r>
            <a:endParaRPr b="0" i="0" sz="1400" u="none" cap="none" strike="noStrike">
              <a:solidFill>
                <a:srgbClr val="000000"/>
              </a:solidFill>
              <a:latin typeface="Arial"/>
              <a:ea typeface="Arial"/>
              <a:cs typeface="Arial"/>
              <a:sym typeface="Arial"/>
            </a:endParaRPr>
          </a:p>
          <a:p>
            <a:pPr indent="-342900" lvl="0" marL="342900" marR="0" rtl="0" algn="just">
              <a:lnSpc>
                <a:spcPct val="2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What types of people should be on the team?</a:t>
            </a:r>
            <a:endParaRPr b="0" i="0" sz="1400" u="none" cap="none" strike="noStrike">
              <a:solidFill>
                <a:srgbClr val="000000"/>
              </a:solidFill>
              <a:latin typeface="Arial"/>
              <a:ea typeface="Arial"/>
              <a:cs typeface="Arial"/>
              <a:sym typeface="Arial"/>
            </a:endParaRPr>
          </a:p>
          <a:p>
            <a:pPr indent="-342900" lvl="0" marL="342900" marR="0" rtl="0" algn="just">
              <a:lnSpc>
                <a:spcPct val="2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How do the team members get started?</a:t>
            </a:r>
            <a:endParaRPr b="0" i="0" sz="2400" u="none" cap="none" strike="noStrike">
              <a:solidFill>
                <a:schemeClr val="dk1"/>
              </a:solidFill>
              <a:latin typeface="Calibri"/>
              <a:ea typeface="Calibri"/>
              <a:cs typeface="Calibri"/>
              <a:sym typeface="Calibri"/>
            </a:endParaRPr>
          </a:p>
        </p:txBody>
      </p:sp>
      <p:pic>
        <p:nvPicPr>
          <p:cNvPr id="812" name="Google Shape;812;p32"/>
          <p:cNvPicPr preferRelativeResize="0"/>
          <p:nvPr/>
        </p:nvPicPr>
        <p:blipFill rotWithShape="1">
          <a:blip r:embed="rId4">
            <a:alphaModFix/>
          </a:blip>
          <a:srcRect b="0" l="0" r="0" t="0"/>
          <a:stretch/>
        </p:blipFill>
        <p:spPr>
          <a:xfrm>
            <a:off x="8255000" y="1678539"/>
            <a:ext cx="2738437" cy="3770727"/>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33"/>
          <p:cNvSpPr txBox="1"/>
          <p:nvPr>
            <p:ph type="title"/>
          </p:nvPr>
        </p:nvSpPr>
        <p:spPr>
          <a:xfrm>
            <a:off x="1512580" y="286603"/>
            <a:ext cx="96431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Choosing Effective Team Leader </a:t>
            </a:r>
            <a:endParaRPr/>
          </a:p>
        </p:txBody>
      </p:sp>
      <p:sp>
        <p:nvSpPr>
          <p:cNvPr id="818" name="Google Shape;818;p33"/>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p>
            <a:pPr indent="-349250" lvl="0" marL="349250" rtl="0" algn="l">
              <a:lnSpc>
                <a:spcPct val="90000"/>
              </a:lnSpc>
              <a:spcBef>
                <a:spcPts val="0"/>
              </a:spcBef>
              <a:spcAft>
                <a:spcPts val="0"/>
              </a:spcAft>
              <a:buSzPts val="2400"/>
              <a:buFont typeface="Arial"/>
              <a:buChar char="•"/>
            </a:pPr>
            <a:r>
              <a:rPr lang="en-US" sz="2400"/>
              <a:t>Excellent Communicator</a:t>
            </a:r>
            <a:endParaRPr/>
          </a:p>
          <a:p>
            <a:pPr indent="-349250" lvl="0" marL="349250" rtl="0" algn="l">
              <a:lnSpc>
                <a:spcPct val="90000"/>
              </a:lnSpc>
              <a:spcBef>
                <a:spcPts val="1400"/>
              </a:spcBef>
              <a:spcAft>
                <a:spcPts val="0"/>
              </a:spcAft>
              <a:buSzPts val="2400"/>
              <a:buFont typeface="Arial"/>
              <a:buChar char="•"/>
            </a:pPr>
            <a:r>
              <a:rPr lang="en-US" sz="2400"/>
              <a:t>Knowledge of Project Management Principles</a:t>
            </a:r>
            <a:endParaRPr/>
          </a:p>
          <a:p>
            <a:pPr indent="-349250" lvl="0" marL="349250" rtl="0" algn="l">
              <a:lnSpc>
                <a:spcPct val="90000"/>
              </a:lnSpc>
              <a:spcBef>
                <a:spcPts val="1400"/>
              </a:spcBef>
              <a:spcAft>
                <a:spcPts val="0"/>
              </a:spcAft>
              <a:buSzPts val="2400"/>
              <a:buFont typeface="Arial"/>
              <a:buChar char="•"/>
            </a:pPr>
            <a:r>
              <a:rPr lang="en-US" sz="2400"/>
              <a:t>Highly Organized</a:t>
            </a:r>
            <a:endParaRPr/>
          </a:p>
          <a:p>
            <a:pPr indent="-349250" lvl="0" marL="349250" rtl="0" algn="l">
              <a:lnSpc>
                <a:spcPct val="90000"/>
              </a:lnSpc>
              <a:spcBef>
                <a:spcPts val="1400"/>
              </a:spcBef>
              <a:spcAft>
                <a:spcPts val="0"/>
              </a:spcAft>
              <a:buSzPts val="2400"/>
              <a:buFont typeface="Arial"/>
              <a:buChar char="•"/>
            </a:pPr>
            <a:r>
              <a:rPr lang="en-US" sz="2400"/>
              <a:t>Strong Ability to Read People</a:t>
            </a:r>
            <a:endParaRPr/>
          </a:p>
          <a:p>
            <a:pPr indent="-349250" lvl="0" marL="349250" rtl="0" algn="l">
              <a:lnSpc>
                <a:spcPct val="90000"/>
              </a:lnSpc>
              <a:spcBef>
                <a:spcPts val="1400"/>
              </a:spcBef>
              <a:spcAft>
                <a:spcPts val="0"/>
              </a:spcAft>
              <a:buSzPts val="2400"/>
              <a:buFont typeface="Arial"/>
              <a:buChar char="•"/>
            </a:pPr>
            <a:r>
              <a:rPr lang="en-US" sz="2400"/>
              <a:t>Accurate Estimating Skills</a:t>
            </a:r>
            <a:endParaRPr/>
          </a:p>
          <a:p>
            <a:pPr indent="-349250" lvl="0" marL="349250" rtl="0" algn="l">
              <a:lnSpc>
                <a:spcPct val="90000"/>
              </a:lnSpc>
              <a:spcBef>
                <a:spcPts val="1400"/>
              </a:spcBef>
              <a:spcAft>
                <a:spcPts val="0"/>
              </a:spcAft>
              <a:buSzPts val="2400"/>
              <a:buFont typeface="Arial"/>
              <a:buChar char="•"/>
            </a:pPr>
            <a:r>
              <a:rPr lang="en-US" sz="2400"/>
              <a:t> Self-Assured</a:t>
            </a:r>
            <a:endParaRPr/>
          </a:p>
          <a:p>
            <a:pPr indent="0" lvl="0" marL="91440" rtl="0" algn="l">
              <a:lnSpc>
                <a:spcPct val="90000"/>
              </a:lnSpc>
              <a:spcBef>
                <a:spcPts val="1400"/>
              </a:spcBef>
              <a:spcAft>
                <a:spcPts val="0"/>
              </a:spcAft>
              <a:buSzPts val="2400"/>
              <a:buNone/>
            </a:pPr>
            <a:r>
              <a:t/>
            </a:r>
            <a:endParaRPr sz="2400"/>
          </a:p>
        </p:txBody>
      </p:sp>
      <p:pic>
        <p:nvPicPr>
          <p:cNvPr id="819" name="Google Shape;819;p33"/>
          <p:cNvPicPr preferRelativeResize="0"/>
          <p:nvPr/>
        </p:nvPicPr>
        <p:blipFill rotWithShape="1">
          <a:blip r:embed="rId3">
            <a:alphaModFix/>
          </a:blip>
          <a:srcRect b="0" l="0" r="0" t="0"/>
          <a:stretch/>
        </p:blipFill>
        <p:spPr>
          <a:xfrm>
            <a:off x="244502" y="286603"/>
            <a:ext cx="1268078" cy="114614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Failed Projects : </a:t>
            </a:r>
            <a:r>
              <a:rPr b="1" lang="en-US"/>
              <a:t>Ford Edsel</a:t>
            </a:r>
            <a:endParaRPr/>
          </a:p>
        </p:txBody>
      </p:sp>
      <p:sp>
        <p:nvSpPr>
          <p:cNvPr id="169" name="Google Shape;169;p8"/>
          <p:cNvSpPr txBox="1"/>
          <p:nvPr>
            <p:ph idx="1" type="body"/>
          </p:nvPr>
        </p:nvSpPr>
        <p:spPr>
          <a:xfrm>
            <a:off x="986790" y="1913670"/>
            <a:ext cx="10218420" cy="2893450"/>
          </a:xfrm>
          <a:prstGeom prst="rect">
            <a:avLst/>
          </a:prstGeom>
          <a:noFill/>
          <a:ln>
            <a:noFill/>
          </a:ln>
        </p:spPr>
        <p:txBody>
          <a:bodyPr anchorCtr="0" anchor="t" bIns="45700" lIns="0" spcFirstLastPara="1" rIns="0" wrap="square" tIns="45700">
            <a:normAutofit/>
          </a:bodyPr>
          <a:lstStyle/>
          <a:p>
            <a:pPr indent="-520700" lvl="0" marL="520700" rtl="0" algn="l">
              <a:lnSpc>
                <a:spcPct val="90000"/>
              </a:lnSpc>
              <a:spcBef>
                <a:spcPts val="0"/>
              </a:spcBef>
              <a:spcAft>
                <a:spcPts val="0"/>
              </a:spcAft>
              <a:buSzPts val="2400"/>
              <a:buFont typeface="Arial"/>
              <a:buChar char="•"/>
            </a:pPr>
            <a:r>
              <a:rPr lang="en-US" sz="2400"/>
              <a:t>Ford did extensive market research before it released the </a:t>
            </a:r>
            <a:r>
              <a:rPr lang="en-US" sz="2400" u="sng">
                <a:solidFill>
                  <a:schemeClr val="hlink"/>
                </a:solidFill>
                <a:hlinkClick r:id="rId3"/>
              </a:rPr>
              <a:t>Edsel</a:t>
            </a:r>
            <a:r>
              <a:rPr lang="en-US" sz="2400"/>
              <a:t>.</a:t>
            </a:r>
            <a:endParaRPr/>
          </a:p>
          <a:p>
            <a:pPr indent="-520700" lvl="0" marL="520700" rtl="0" algn="l">
              <a:lnSpc>
                <a:spcPct val="90000"/>
              </a:lnSpc>
              <a:spcBef>
                <a:spcPts val="1400"/>
              </a:spcBef>
              <a:spcAft>
                <a:spcPts val="0"/>
              </a:spcAft>
              <a:buSzPts val="2400"/>
              <a:buFont typeface="Arial"/>
              <a:buChar char="•"/>
            </a:pPr>
            <a:r>
              <a:rPr lang="en-US" sz="2400"/>
              <a:t>They spent 10 years and $250 million on research and planning—but by the time all this was completed, and the car was unveiled in 1957, Ford had missed its chance. </a:t>
            </a:r>
            <a:endParaRPr/>
          </a:p>
          <a:p>
            <a:pPr indent="-520700" lvl="0" marL="520700" rtl="0" algn="l">
              <a:lnSpc>
                <a:spcPct val="90000"/>
              </a:lnSpc>
              <a:spcBef>
                <a:spcPts val="1400"/>
              </a:spcBef>
              <a:spcAft>
                <a:spcPts val="0"/>
              </a:spcAft>
              <a:buSzPts val="2400"/>
              <a:buFont typeface="Arial"/>
              <a:buChar char="•"/>
            </a:pPr>
            <a:r>
              <a:rPr lang="en-US" sz="2400"/>
              <a:t>The market had already moved on to buying compact cars, which didn’t include the Edsel.</a:t>
            </a:r>
            <a:endParaRPr/>
          </a:p>
          <a:p>
            <a:pPr indent="0" lvl="0" marL="91440" rtl="0" algn="l">
              <a:lnSpc>
                <a:spcPct val="90000"/>
              </a:lnSpc>
              <a:spcBef>
                <a:spcPts val="1400"/>
              </a:spcBef>
              <a:spcAft>
                <a:spcPts val="0"/>
              </a:spcAft>
              <a:buSzPts val="2400"/>
              <a:buFont typeface="Arial"/>
              <a:buNone/>
            </a:pPr>
            <a:r>
              <a:t/>
            </a:r>
            <a:endParaRPr sz="2400"/>
          </a:p>
        </p:txBody>
      </p:sp>
      <p:pic>
        <p:nvPicPr>
          <p:cNvPr id="170" name="Google Shape;170;p8"/>
          <p:cNvPicPr preferRelativeResize="0"/>
          <p:nvPr/>
        </p:nvPicPr>
        <p:blipFill rotWithShape="1">
          <a:blip r:embed="rId4">
            <a:alphaModFix/>
          </a:blip>
          <a:srcRect b="0" l="0" r="0" t="0"/>
          <a:stretch/>
        </p:blipFill>
        <p:spPr>
          <a:xfrm>
            <a:off x="7650480" y="4413524"/>
            <a:ext cx="3505200" cy="1815193"/>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pic>
        <p:nvPicPr>
          <p:cNvPr id="824" name="Google Shape;824;p34"/>
          <p:cNvPicPr preferRelativeResize="0"/>
          <p:nvPr/>
        </p:nvPicPr>
        <p:blipFill rotWithShape="1">
          <a:blip r:embed="rId3">
            <a:alphaModFix/>
          </a:blip>
          <a:srcRect b="0" l="0" r="0" t="0"/>
          <a:stretch/>
        </p:blipFill>
        <p:spPr>
          <a:xfrm>
            <a:off x="3892867" y="779929"/>
            <a:ext cx="4467225" cy="6078071"/>
          </a:xfrm>
          <a:prstGeom prst="rect">
            <a:avLst/>
          </a:prstGeom>
          <a:noFill/>
          <a:ln>
            <a:noFill/>
          </a:ln>
        </p:spPr>
      </p:pic>
      <p:pic>
        <p:nvPicPr>
          <p:cNvPr id="825" name="Google Shape;825;p34"/>
          <p:cNvPicPr preferRelativeResize="0"/>
          <p:nvPr/>
        </p:nvPicPr>
        <p:blipFill rotWithShape="1">
          <a:blip r:embed="rId4">
            <a:alphaModFix/>
          </a:blip>
          <a:srcRect b="0" l="0" r="0" t="0"/>
          <a:stretch/>
        </p:blipFill>
        <p:spPr>
          <a:xfrm>
            <a:off x="123478" y="438907"/>
            <a:ext cx="1268078" cy="1146147"/>
          </a:xfrm>
          <a:prstGeom prst="rect">
            <a:avLst/>
          </a:prstGeom>
          <a:noFill/>
          <a:ln>
            <a:noFill/>
          </a:ln>
        </p:spPr>
      </p:pic>
      <p:pic>
        <p:nvPicPr>
          <p:cNvPr id="826" name="Google Shape;826;p34"/>
          <p:cNvPicPr preferRelativeResize="0"/>
          <p:nvPr/>
        </p:nvPicPr>
        <p:blipFill rotWithShape="1">
          <a:blip r:embed="rId5">
            <a:alphaModFix/>
          </a:blip>
          <a:srcRect b="0" l="0" r="0" t="0"/>
          <a:stretch/>
        </p:blipFill>
        <p:spPr>
          <a:xfrm>
            <a:off x="2136225" y="0"/>
            <a:ext cx="9748349" cy="1237595"/>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pic>
        <p:nvPicPr>
          <p:cNvPr id="833" name="Google Shape;833;p35"/>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834" name="Google Shape;834;p35"/>
          <p:cNvPicPr preferRelativeResize="0"/>
          <p:nvPr/>
        </p:nvPicPr>
        <p:blipFill rotWithShape="1">
          <a:blip r:embed="rId4">
            <a:alphaModFix/>
          </a:blip>
          <a:srcRect b="0" l="0" r="0" t="0"/>
          <a:stretch/>
        </p:blipFill>
        <p:spPr>
          <a:xfrm>
            <a:off x="1585913" y="671513"/>
            <a:ext cx="9020175" cy="5514975"/>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pic>
        <p:nvPicPr>
          <p:cNvPr id="841" name="Google Shape;841;p36"/>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842" name="Google Shape;842;p36"/>
          <p:cNvPicPr preferRelativeResize="0"/>
          <p:nvPr/>
        </p:nvPicPr>
        <p:blipFill rotWithShape="1">
          <a:blip r:embed="rId4">
            <a:alphaModFix/>
          </a:blip>
          <a:srcRect b="0" l="0" r="0" t="0"/>
          <a:stretch/>
        </p:blipFill>
        <p:spPr>
          <a:xfrm>
            <a:off x="1866621" y="557493"/>
            <a:ext cx="8620125" cy="5581650"/>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pic>
        <p:nvPicPr>
          <p:cNvPr id="849" name="Google Shape;849;p37"/>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850" name="Google Shape;850;p37"/>
          <p:cNvPicPr preferRelativeResize="0"/>
          <p:nvPr/>
        </p:nvPicPr>
        <p:blipFill rotWithShape="1">
          <a:blip r:embed="rId4">
            <a:alphaModFix/>
          </a:blip>
          <a:srcRect b="0" l="0" r="0" t="0"/>
          <a:stretch/>
        </p:blipFill>
        <p:spPr>
          <a:xfrm>
            <a:off x="1858776" y="860852"/>
            <a:ext cx="8582025" cy="5342573"/>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pic>
        <p:nvPicPr>
          <p:cNvPr id="857" name="Google Shape;857;p38"/>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858" name="Google Shape;858;p38"/>
          <p:cNvPicPr preferRelativeResize="0"/>
          <p:nvPr/>
        </p:nvPicPr>
        <p:blipFill rotWithShape="1">
          <a:blip r:embed="rId4">
            <a:alphaModFix/>
          </a:blip>
          <a:srcRect b="0" l="0" r="0" t="0"/>
          <a:stretch/>
        </p:blipFill>
        <p:spPr>
          <a:xfrm>
            <a:off x="2145103" y="98548"/>
            <a:ext cx="7648575" cy="6238875"/>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pic>
        <p:nvPicPr>
          <p:cNvPr id="865" name="Google Shape;865;p39"/>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866" name="Google Shape;866;p39"/>
          <p:cNvPicPr preferRelativeResize="0"/>
          <p:nvPr/>
        </p:nvPicPr>
        <p:blipFill rotWithShape="1">
          <a:blip r:embed="rId4">
            <a:alphaModFix/>
          </a:blip>
          <a:srcRect b="0" l="0" r="0" t="0"/>
          <a:stretch/>
        </p:blipFill>
        <p:spPr>
          <a:xfrm>
            <a:off x="2729132" y="0"/>
            <a:ext cx="6516640" cy="6344529"/>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 name="Shape 872"/>
        <p:cNvGrpSpPr/>
        <p:nvPr/>
      </p:nvGrpSpPr>
      <p:grpSpPr>
        <a:xfrm>
          <a:off x="0" y="0"/>
          <a:ext cx="0" cy="0"/>
          <a:chOff x="0" y="0"/>
          <a:chExt cx="0" cy="0"/>
        </a:xfrm>
      </p:grpSpPr>
      <p:pic>
        <p:nvPicPr>
          <p:cNvPr id="873" name="Google Shape;873;p40"/>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874" name="Google Shape;874;p40"/>
          <p:cNvSpPr/>
          <p:nvPr/>
        </p:nvSpPr>
        <p:spPr>
          <a:xfrm>
            <a:off x="2367725" y="506909"/>
            <a:ext cx="3095014"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Team Building</a:t>
            </a:r>
            <a:endParaRPr b="0" i="0" sz="4000" u="none" cap="none" strike="noStrike">
              <a:solidFill>
                <a:schemeClr val="dk1"/>
              </a:solidFill>
              <a:latin typeface="Calibri"/>
              <a:ea typeface="Calibri"/>
              <a:cs typeface="Calibri"/>
              <a:sym typeface="Calibri"/>
            </a:endParaRPr>
          </a:p>
        </p:txBody>
      </p:sp>
      <p:pic>
        <p:nvPicPr>
          <p:cNvPr id="875" name="Google Shape;875;p40"/>
          <p:cNvPicPr preferRelativeResize="0"/>
          <p:nvPr/>
        </p:nvPicPr>
        <p:blipFill rotWithShape="1">
          <a:blip r:embed="rId4">
            <a:alphaModFix/>
          </a:blip>
          <a:srcRect b="19115" l="0" r="0" t="0"/>
          <a:stretch/>
        </p:blipFill>
        <p:spPr>
          <a:xfrm>
            <a:off x="1464668" y="1842868"/>
            <a:ext cx="10387607" cy="5015132"/>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pic>
        <p:nvPicPr>
          <p:cNvPr id="882" name="Google Shape;882;p4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883" name="Google Shape;883;p41"/>
          <p:cNvSpPr/>
          <p:nvPr/>
        </p:nvSpPr>
        <p:spPr>
          <a:xfrm>
            <a:off x="2367725" y="506909"/>
            <a:ext cx="4720459"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Team Building -Assess</a:t>
            </a:r>
            <a:endParaRPr b="0" i="0" sz="4000" u="none" cap="none" strike="noStrike">
              <a:solidFill>
                <a:schemeClr val="dk1"/>
              </a:solidFill>
              <a:latin typeface="Calibri"/>
              <a:ea typeface="Calibri"/>
              <a:cs typeface="Calibri"/>
              <a:sym typeface="Calibri"/>
            </a:endParaRPr>
          </a:p>
        </p:txBody>
      </p:sp>
      <p:sp>
        <p:nvSpPr>
          <p:cNvPr id="884" name="Google Shape;884;p41"/>
          <p:cNvSpPr/>
          <p:nvPr/>
        </p:nvSpPr>
        <p:spPr>
          <a:xfrm>
            <a:off x="808725" y="2034326"/>
            <a:ext cx="10574550" cy="1938992"/>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Look for strengths and weaknesses in team members</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For a team to be successful the following characteristics are needed:</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A clear direction that is understood by all team members</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Team players</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Understood and accepted accountability measures.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pic>
        <p:nvPicPr>
          <p:cNvPr id="891" name="Google Shape;891;p4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892" name="Google Shape;892;p42"/>
          <p:cNvSpPr/>
          <p:nvPr/>
        </p:nvSpPr>
        <p:spPr>
          <a:xfrm>
            <a:off x="2367725" y="506909"/>
            <a:ext cx="5214761"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Team Building - Plan</a:t>
            </a:r>
            <a:endParaRPr b="0" i="0" sz="4000" u="none" cap="none" strike="noStrike">
              <a:solidFill>
                <a:schemeClr val="dk1"/>
              </a:solidFill>
              <a:latin typeface="Calibri"/>
              <a:ea typeface="Calibri"/>
              <a:cs typeface="Calibri"/>
              <a:sym typeface="Calibri"/>
            </a:endParaRPr>
          </a:p>
        </p:txBody>
      </p:sp>
      <p:sp>
        <p:nvSpPr>
          <p:cNvPr id="893" name="Google Shape;893;p42"/>
          <p:cNvSpPr/>
          <p:nvPr/>
        </p:nvSpPr>
        <p:spPr>
          <a:xfrm>
            <a:off x="808725" y="2034326"/>
            <a:ext cx="10574550" cy="1569660"/>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Planning</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Based on the results of needs assessment</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Activities should be based on the strengths and weaknesses of the needs assessment.</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pic>
        <p:nvPicPr>
          <p:cNvPr id="900" name="Google Shape;900;p4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901" name="Google Shape;901;p43"/>
          <p:cNvSpPr/>
          <p:nvPr/>
        </p:nvSpPr>
        <p:spPr>
          <a:xfrm>
            <a:off x="2367725" y="506909"/>
            <a:ext cx="5103769"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Team Building - Execute</a:t>
            </a:r>
            <a:endParaRPr b="0" i="0" sz="4000" u="none" cap="none" strike="noStrike">
              <a:solidFill>
                <a:schemeClr val="dk1"/>
              </a:solidFill>
              <a:latin typeface="Calibri"/>
              <a:ea typeface="Calibri"/>
              <a:cs typeface="Calibri"/>
              <a:sym typeface="Calibri"/>
            </a:endParaRPr>
          </a:p>
        </p:txBody>
      </p:sp>
      <p:sp>
        <p:nvSpPr>
          <p:cNvPr id="902" name="Google Shape;902;p43"/>
          <p:cNvSpPr/>
          <p:nvPr/>
        </p:nvSpPr>
        <p:spPr>
          <a:xfrm>
            <a:off x="808725" y="2034326"/>
            <a:ext cx="10574550" cy="1200329"/>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Execution</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Just-in-time</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Continuous improvement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Failed Project: Ariane 5 Disaster</a:t>
            </a:r>
            <a:endParaRPr/>
          </a:p>
        </p:txBody>
      </p:sp>
      <p:sp>
        <p:nvSpPr>
          <p:cNvPr id="176" name="Google Shape;176;p9"/>
          <p:cNvSpPr txBox="1"/>
          <p:nvPr>
            <p:ph idx="1" type="body"/>
          </p:nvPr>
        </p:nvSpPr>
        <p:spPr>
          <a:xfrm>
            <a:off x="190501" y="1917701"/>
            <a:ext cx="7351533" cy="4130675"/>
          </a:xfrm>
          <a:prstGeom prst="rect">
            <a:avLst/>
          </a:prstGeom>
          <a:noFill/>
          <a:ln>
            <a:noFill/>
          </a:ln>
        </p:spPr>
        <p:txBody>
          <a:bodyPr anchorCtr="0" anchor="t" bIns="45700" lIns="0" spcFirstLastPara="1" rIns="0" wrap="square" tIns="45700">
            <a:normAutofit/>
          </a:bodyPr>
          <a:lstStyle/>
          <a:p>
            <a:pPr indent="-342900" lvl="0" marL="342900" rtl="0" algn="l">
              <a:lnSpc>
                <a:spcPct val="90000"/>
              </a:lnSpc>
              <a:spcBef>
                <a:spcPts val="0"/>
              </a:spcBef>
              <a:spcAft>
                <a:spcPts val="0"/>
              </a:spcAft>
              <a:buSzPts val="2400"/>
              <a:buFont typeface="Arial"/>
              <a:buChar char="•"/>
            </a:pPr>
            <a:r>
              <a:rPr lang="en-US" sz="2400"/>
              <a:t>On June 4th, 1996, the very first Ariane 5 rocket ignited its engines and began speeding away from the coast of French Guiana. </a:t>
            </a:r>
            <a:endParaRPr/>
          </a:p>
          <a:p>
            <a:pPr indent="-342900" lvl="0" marL="342900" rtl="0" algn="l">
              <a:lnSpc>
                <a:spcPct val="90000"/>
              </a:lnSpc>
              <a:spcBef>
                <a:spcPts val="1400"/>
              </a:spcBef>
              <a:spcAft>
                <a:spcPts val="0"/>
              </a:spcAft>
              <a:buSzPts val="2400"/>
              <a:buFont typeface="Arial"/>
              <a:buChar char="•"/>
            </a:pPr>
            <a:r>
              <a:rPr lang="en-US" sz="2400"/>
              <a:t>37 seconds later, the rocket </a:t>
            </a:r>
            <a:r>
              <a:rPr lang="en-US" sz="2400" u="sng">
                <a:solidFill>
                  <a:schemeClr val="hlink"/>
                </a:solidFill>
                <a:hlinkClick r:id="rId3"/>
              </a:rPr>
              <a:t>flipped 90 degrees</a:t>
            </a:r>
            <a:r>
              <a:rPr lang="en-US" sz="2400"/>
              <a:t> in the wrong direction, and less than two seconds later, aerodynamic forces ripped the boosters apart from the main stage at a height of 4km. </a:t>
            </a:r>
            <a:endParaRPr/>
          </a:p>
          <a:p>
            <a:pPr indent="-342900" lvl="0" marL="342900" rtl="0" algn="l">
              <a:lnSpc>
                <a:spcPct val="90000"/>
              </a:lnSpc>
              <a:spcBef>
                <a:spcPts val="1400"/>
              </a:spcBef>
              <a:spcAft>
                <a:spcPts val="0"/>
              </a:spcAft>
              <a:buSzPts val="2400"/>
              <a:buFont typeface="Arial"/>
              <a:buChar char="•"/>
            </a:pPr>
            <a:r>
              <a:rPr lang="en-US" sz="2400"/>
              <a:t>This caused the self-destruct mechanism to trigger, and the spacecraft was consumed in a gigantic fireball of liquid hydrogen.</a:t>
            </a:r>
            <a:endParaRPr/>
          </a:p>
        </p:txBody>
      </p:sp>
      <p:pic>
        <p:nvPicPr>
          <p:cNvPr id="177" name="Google Shape;177;p9"/>
          <p:cNvPicPr preferRelativeResize="0"/>
          <p:nvPr/>
        </p:nvPicPr>
        <p:blipFill rotWithShape="1">
          <a:blip r:embed="rId4">
            <a:alphaModFix/>
          </a:blip>
          <a:srcRect b="0" l="0" r="0" t="0"/>
          <a:stretch/>
        </p:blipFill>
        <p:spPr>
          <a:xfrm>
            <a:off x="7542034" y="2019299"/>
            <a:ext cx="4649965" cy="4649965"/>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pic>
        <p:nvPicPr>
          <p:cNvPr id="909" name="Google Shape;909;p44"/>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910" name="Google Shape;910;p44"/>
          <p:cNvSpPr/>
          <p:nvPr/>
        </p:nvSpPr>
        <p:spPr>
          <a:xfrm>
            <a:off x="2367724" y="506909"/>
            <a:ext cx="6494921"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Team Building - Evaluate</a:t>
            </a:r>
            <a:endParaRPr b="0" i="0" sz="4000" u="none" cap="none" strike="noStrike">
              <a:solidFill>
                <a:schemeClr val="dk1"/>
              </a:solidFill>
              <a:latin typeface="Calibri"/>
              <a:ea typeface="Calibri"/>
              <a:cs typeface="Calibri"/>
              <a:sym typeface="Calibri"/>
            </a:endParaRPr>
          </a:p>
        </p:txBody>
      </p:sp>
      <p:sp>
        <p:nvSpPr>
          <p:cNvPr id="911" name="Google Shape;911;p44"/>
          <p:cNvSpPr/>
          <p:nvPr/>
        </p:nvSpPr>
        <p:spPr>
          <a:xfrm>
            <a:off x="808725" y="2034326"/>
            <a:ext cx="10574550" cy="1569660"/>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Evaluation</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Effectiveness can be measured based on how well weaknesses identified in the needs assessment were strengthened.</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Re-administer the needs assessment.</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pic>
        <p:nvPicPr>
          <p:cNvPr id="918" name="Google Shape;918;p45"/>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919" name="Google Shape;919;p45"/>
          <p:cNvSpPr/>
          <p:nvPr/>
        </p:nvSpPr>
        <p:spPr>
          <a:xfrm>
            <a:off x="2367725" y="366229"/>
            <a:ext cx="6222153"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Stages of Team Development</a:t>
            </a:r>
            <a:endParaRPr b="0" i="0" sz="4000" u="none" cap="none" strike="noStrike">
              <a:solidFill>
                <a:schemeClr val="dk1"/>
              </a:solidFill>
              <a:latin typeface="Calibri"/>
              <a:ea typeface="Calibri"/>
              <a:cs typeface="Calibri"/>
              <a:sym typeface="Calibri"/>
            </a:endParaRPr>
          </a:p>
        </p:txBody>
      </p:sp>
      <p:pic>
        <p:nvPicPr>
          <p:cNvPr id="920" name="Google Shape;920;p45"/>
          <p:cNvPicPr preferRelativeResize="0"/>
          <p:nvPr/>
        </p:nvPicPr>
        <p:blipFill rotWithShape="1">
          <a:blip r:embed="rId4">
            <a:alphaModFix/>
          </a:blip>
          <a:srcRect b="0" l="0" r="0" t="0"/>
          <a:stretch/>
        </p:blipFill>
        <p:spPr>
          <a:xfrm>
            <a:off x="1651000" y="1765300"/>
            <a:ext cx="9448800" cy="4452246"/>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6" name="Shape 926"/>
        <p:cNvGrpSpPr/>
        <p:nvPr/>
      </p:nvGrpSpPr>
      <p:grpSpPr>
        <a:xfrm>
          <a:off x="0" y="0"/>
          <a:ext cx="0" cy="0"/>
          <a:chOff x="0" y="0"/>
          <a:chExt cx="0" cy="0"/>
        </a:xfrm>
      </p:grpSpPr>
      <p:sp>
        <p:nvSpPr>
          <p:cNvPr id="927" name="Google Shape;927;p79"/>
          <p:cNvSpPr txBox="1"/>
          <p:nvPr>
            <p:ph type="title"/>
          </p:nvPr>
        </p:nvSpPr>
        <p:spPr>
          <a:xfrm>
            <a:off x="695426" y="3429000"/>
            <a:ext cx="10801148" cy="1524000"/>
          </a:xfrm>
          <a:prstGeom prst="rect">
            <a:avLst/>
          </a:prstGeom>
          <a:noFill/>
          <a:ln>
            <a:noFill/>
          </a:ln>
        </p:spPr>
        <p:txBody>
          <a:bodyPr anchorCtr="0" anchor="b" bIns="45700" lIns="91425" spcFirstLastPara="1" rIns="91425" wrap="square" tIns="45700">
            <a:noAutofit/>
          </a:bodyPr>
          <a:lstStyle/>
          <a:p>
            <a:pPr indent="0" lvl="0" marL="0" rtl="0" algn="l">
              <a:lnSpc>
                <a:spcPct val="85000"/>
              </a:lnSpc>
              <a:spcBef>
                <a:spcPts val="0"/>
              </a:spcBef>
              <a:spcAft>
                <a:spcPts val="0"/>
              </a:spcAft>
              <a:buClr>
                <a:srgbClr val="3F3F3F"/>
              </a:buClr>
              <a:buSzPts val="3600"/>
              <a:buFont typeface="Calibri"/>
              <a:buNone/>
            </a:pPr>
            <a:br>
              <a:rPr b="1" lang="en-US" sz="3600">
                <a:latin typeface="Calibri"/>
                <a:ea typeface="Calibri"/>
                <a:cs typeface="Calibri"/>
                <a:sym typeface="Calibri"/>
              </a:rPr>
            </a:br>
            <a:br>
              <a:rPr b="1" lang="en-US" sz="3600">
                <a:latin typeface="Calibri"/>
                <a:ea typeface="Calibri"/>
                <a:cs typeface="Calibri"/>
                <a:sym typeface="Calibri"/>
              </a:rPr>
            </a:br>
            <a:r>
              <a:rPr lang="en-US" sz="3600">
                <a:latin typeface="Calibri"/>
                <a:ea typeface="Calibri"/>
                <a:cs typeface="Calibri"/>
                <a:sym typeface="Calibri"/>
              </a:rPr>
              <a:t>Risk management means risk containment and mitigation. </a:t>
            </a:r>
            <a:br>
              <a:rPr lang="en-US" sz="3600">
                <a:latin typeface="Calibri"/>
                <a:ea typeface="Calibri"/>
                <a:cs typeface="Calibri"/>
                <a:sym typeface="Calibri"/>
              </a:rPr>
            </a:br>
            <a:br>
              <a:rPr lang="en-US" sz="3600">
                <a:latin typeface="Calibri"/>
                <a:ea typeface="Calibri"/>
                <a:cs typeface="Calibri"/>
                <a:sym typeface="Calibri"/>
              </a:rPr>
            </a:br>
            <a:r>
              <a:rPr lang="en-US" sz="3600">
                <a:latin typeface="Calibri"/>
                <a:ea typeface="Calibri"/>
                <a:cs typeface="Calibri"/>
                <a:sym typeface="Calibri"/>
              </a:rPr>
              <a:t>First, you’ve got to identify and plan. Then be ready to act when a risk arises, drawing upon the experience and knowledge of the entire team to minimize the impact to the project.</a:t>
            </a:r>
            <a:endParaRPr/>
          </a:p>
        </p:txBody>
      </p:sp>
      <p:pic>
        <p:nvPicPr>
          <p:cNvPr id="928" name="Google Shape;928;p79"/>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929" name="Google Shape;929;p79"/>
          <p:cNvSpPr txBox="1"/>
          <p:nvPr/>
        </p:nvSpPr>
        <p:spPr>
          <a:xfrm>
            <a:off x="1481330" y="628650"/>
            <a:ext cx="10515600" cy="842169"/>
          </a:xfrm>
          <a:prstGeom prst="rect">
            <a:avLst/>
          </a:prstGeom>
          <a:noFill/>
          <a:ln>
            <a:noFill/>
          </a:ln>
        </p:spPr>
        <p:txBody>
          <a:bodyPr anchorCtr="0" anchor="b" bIns="45700" lIns="91425" spcFirstLastPara="1" rIns="91425" wrap="square" tIns="45700">
            <a:normAutofit/>
          </a:bodyPr>
          <a:lstStyle/>
          <a:p>
            <a:pPr indent="0" lvl="0" marL="0" marR="0" rtl="0" algn="l">
              <a:lnSpc>
                <a:spcPct val="85000"/>
              </a:lnSpc>
              <a:spcBef>
                <a:spcPts val="0"/>
              </a:spcBef>
              <a:spcAft>
                <a:spcPts val="0"/>
              </a:spcAft>
              <a:buClr>
                <a:srgbClr val="3F3F3F"/>
              </a:buClr>
              <a:buSzPts val="4000"/>
              <a:buFont typeface="Calibri"/>
              <a:buNone/>
            </a:pPr>
            <a:r>
              <a:rPr b="1" i="0" lang="en-US" sz="4000" u="none" cap="none" strike="noStrike">
                <a:solidFill>
                  <a:srgbClr val="3F3F3F"/>
                </a:solidFill>
                <a:latin typeface="Calibri"/>
                <a:ea typeface="Calibri"/>
                <a:cs typeface="Calibri"/>
                <a:sym typeface="Calibri"/>
              </a:rPr>
              <a:t>Risk Management</a:t>
            </a:r>
            <a:endParaRPr b="0" i="0" sz="4000" u="none" cap="none" strike="noStrike">
              <a:solidFill>
                <a:srgbClr val="3F3F3F"/>
              </a:solidFill>
              <a:latin typeface="Calibri"/>
              <a:ea typeface="Calibri"/>
              <a:cs typeface="Calibri"/>
              <a:sym typeface="Calibri"/>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80"/>
          <p:cNvSpPr txBox="1"/>
          <p:nvPr>
            <p:ph type="title"/>
          </p:nvPr>
        </p:nvSpPr>
        <p:spPr>
          <a:xfrm>
            <a:off x="1325652" y="668215"/>
            <a:ext cx="4122268" cy="96844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000"/>
              <a:buFont typeface="Calibri"/>
              <a:buNone/>
            </a:pPr>
            <a:r>
              <a:rPr lang="en-US" sz="4000"/>
              <a:t>Risk Management</a:t>
            </a:r>
            <a:endParaRPr sz="4000"/>
          </a:p>
        </p:txBody>
      </p:sp>
      <p:pic>
        <p:nvPicPr>
          <p:cNvPr id="937" name="Google Shape;937;p80"/>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938" name="Google Shape;938;p80"/>
          <p:cNvPicPr preferRelativeResize="0"/>
          <p:nvPr/>
        </p:nvPicPr>
        <p:blipFill rotWithShape="1">
          <a:blip r:embed="rId4">
            <a:alphaModFix/>
          </a:blip>
          <a:srcRect b="0" l="0" r="0" t="0"/>
          <a:stretch/>
        </p:blipFill>
        <p:spPr>
          <a:xfrm>
            <a:off x="5308903" y="7845"/>
            <a:ext cx="6007709" cy="6421090"/>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pic>
        <p:nvPicPr>
          <p:cNvPr id="945" name="Google Shape;945;p81"/>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946" name="Google Shape;946;p81"/>
          <p:cNvSpPr/>
          <p:nvPr/>
        </p:nvSpPr>
        <p:spPr>
          <a:xfrm>
            <a:off x="2367725" y="506909"/>
            <a:ext cx="3921907"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Risk Management</a:t>
            </a:r>
            <a:endParaRPr b="0" i="0" sz="4000" u="none" cap="none" strike="noStrike">
              <a:solidFill>
                <a:schemeClr val="dk1"/>
              </a:solidFill>
              <a:latin typeface="Calibri"/>
              <a:ea typeface="Calibri"/>
              <a:cs typeface="Calibri"/>
              <a:sym typeface="Calibri"/>
            </a:endParaRPr>
          </a:p>
        </p:txBody>
      </p:sp>
      <p:sp>
        <p:nvSpPr>
          <p:cNvPr id="947" name="Google Shape;947;p81"/>
          <p:cNvSpPr/>
          <p:nvPr/>
        </p:nvSpPr>
        <p:spPr>
          <a:xfrm>
            <a:off x="808725" y="2034326"/>
            <a:ext cx="10574550" cy="3539430"/>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800"/>
              <a:buFont typeface="Arial"/>
              <a:buChar char="•"/>
            </a:pPr>
            <a:r>
              <a:rPr b="1" i="0" lang="en-US" sz="2800" u="none" cap="none" strike="noStrike">
                <a:solidFill>
                  <a:schemeClr val="dk1"/>
                </a:solidFill>
                <a:latin typeface="Calibri"/>
                <a:ea typeface="Calibri"/>
                <a:cs typeface="Calibri"/>
                <a:sym typeface="Calibri"/>
              </a:rPr>
              <a:t>Risk Identification- </a:t>
            </a:r>
            <a:r>
              <a:rPr b="0" i="0" lang="en-US" sz="2800" u="none" cap="none" strike="noStrike">
                <a:solidFill>
                  <a:schemeClr val="dk1"/>
                </a:solidFill>
                <a:latin typeface="Calibri"/>
                <a:ea typeface="Calibri"/>
                <a:cs typeface="Calibri"/>
                <a:sym typeface="Calibri"/>
              </a:rPr>
              <a:t>determining which risks are likely to affect the project and documenting the characteristics of each.</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800"/>
              <a:buFont typeface="Arial"/>
              <a:buChar char="•"/>
            </a:pPr>
            <a:r>
              <a:rPr b="1" i="0" lang="en-US" sz="2800" u="none" cap="none" strike="noStrike">
                <a:solidFill>
                  <a:schemeClr val="dk1"/>
                </a:solidFill>
                <a:latin typeface="Calibri"/>
                <a:ea typeface="Calibri"/>
                <a:cs typeface="Calibri"/>
                <a:sym typeface="Calibri"/>
              </a:rPr>
              <a:t>Risk Quantification- </a:t>
            </a:r>
            <a:r>
              <a:rPr b="0" i="0" lang="en-US" sz="2800" u="none" cap="none" strike="noStrike">
                <a:solidFill>
                  <a:schemeClr val="dk1"/>
                </a:solidFill>
                <a:latin typeface="Calibri"/>
                <a:ea typeface="Calibri"/>
                <a:cs typeface="Calibri"/>
                <a:sym typeface="Calibri"/>
              </a:rPr>
              <a:t>evaluating risks and risk interactions to assess the range of possible project outcomes.</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800"/>
              <a:buFont typeface="Arial"/>
              <a:buChar char="•"/>
            </a:pPr>
            <a:r>
              <a:rPr b="1" i="0" lang="en-US" sz="2800" u="none" cap="none" strike="noStrike">
                <a:solidFill>
                  <a:schemeClr val="dk1"/>
                </a:solidFill>
                <a:latin typeface="Calibri"/>
                <a:ea typeface="Calibri"/>
                <a:cs typeface="Calibri"/>
                <a:sym typeface="Calibri"/>
              </a:rPr>
              <a:t>Risk Response Development- </a:t>
            </a:r>
            <a:r>
              <a:rPr b="0" i="0" lang="en-US" sz="2800" u="none" cap="none" strike="noStrike">
                <a:solidFill>
                  <a:schemeClr val="dk1"/>
                </a:solidFill>
                <a:latin typeface="Calibri"/>
                <a:ea typeface="Calibri"/>
                <a:cs typeface="Calibri"/>
                <a:sym typeface="Calibri"/>
              </a:rPr>
              <a:t>defining enhancement steps for opportunities and responses to threats.</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800"/>
              <a:buFont typeface="Arial"/>
              <a:buChar char="•"/>
            </a:pPr>
            <a:r>
              <a:rPr b="1" i="0" lang="en-US" sz="2800" u="none" cap="none" strike="noStrike">
                <a:solidFill>
                  <a:schemeClr val="dk1"/>
                </a:solidFill>
                <a:latin typeface="Calibri"/>
                <a:ea typeface="Calibri"/>
                <a:cs typeface="Calibri"/>
                <a:sym typeface="Calibri"/>
              </a:rPr>
              <a:t>Risk Response Control- </a:t>
            </a:r>
            <a:r>
              <a:rPr b="0" i="0" lang="en-US" sz="2800" u="none" cap="none" strike="noStrike">
                <a:solidFill>
                  <a:schemeClr val="dk1"/>
                </a:solidFill>
                <a:latin typeface="Calibri"/>
                <a:ea typeface="Calibri"/>
                <a:cs typeface="Calibri"/>
                <a:sym typeface="Calibri"/>
              </a:rPr>
              <a:t>responding to changes in risk over the course of project.</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pic>
        <p:nvPicPr>
          <p:cNvPr id="954" name="Google Shape;954;p82"/>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pic>
        <p:nvPicPr>
          <p:cNvPr id="955" name="Google Shape;955;p82"/>
          <p:cNvPicPr preferRelativeResize="0"/>
          <p:nvPr/>
        </p:nvPicPr>
        <p:blipFill rotWithShape="1">
          <a:blip r:embed="rId4">
            <a:alphaModFix/>
          </a:blip>
          <a:srcRect b="0" l="0" r="0" t="0"/>
          <a:stretch/>
        </p:blipFill>
        <p:spPr>
          <a:xfrm>
            <a:off x="1817444" y="1820375"/>
            <a:ext cx="8181975" cy="3686175"/>
          </a:xfrm>
          <a:prstGeom prst="rect">
            <a:avLst/>
          </a:prstGeom>
          <a:noFill/>
          <a:ln>
            <a:noFill/>
          </a:ln>
        </p:spPr>
      </p:pic>
      <p:sp>
        <p:nvSpPr>
          <p:cNvPr id="956" name="Google Shape;956;p82"/>
          <p:cNvSpPr/>
          <p:nvPr/>
        </p:nvSpPr>
        <p:spPr>
          <a:xfrm>
            <a:off x="2367725" y="506909"/>
            <a:ext cx="3891515"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Calibri"/>
                <a:ea typeface="Calibri"/>
                <a:cs typeface="Calibri"/>
                <a:sym typeface="Calibri"/>
              </a:rPr>
              <a:t>Risk Identification</a:t>
            </a:r>
            <a:endParaRPr b="0" i="0" sz="4000" u="none" cap="none" strike="noStrike">
              <a:solidFill>
                <a:schemeClr val="dk1"/>
              </a:solidFill>
              <a:latin typeface="Calibri"/>
              <a:ea typeface="Calibri"/>
              <a:cs typeface="Calibri"/>
              <a:sym typeface="Calibri"/>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pic>
        <p:nvPicPr>
          <p:cNvPr id="963" name="Google Shape;963;p83"/>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964" name="Google Shape;964;p83"/>
          <p:cNvSpPr/>
          <p:nvPr/>
        </p:nvSpPr>
        <p:spPr>
          <a:xfrm>
            <a:off x="808725" y="2034326"/>
            <a:ext cx="5287275" cy="3046988"/>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Inputs</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Product description</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Other planning outputs:</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WBS</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Cost Estimates</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Staffing plan</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chemeClr val="dk1"/>
              </a:buClr>
              <a:buSzPts val="2400"/>
              <a:buFont typeface="Courier New"/>
              <a:buChar char="o"/>
            </a:pPr>
            <a:r>
              <a:rPr b="0" i="0" lang="en-US" sz="2400" u="none" cap="none" strike="noStrike">
                <a:solidFill>
                  <a:schemeClr val="dk1"/>
                </a:solidFill>
                <a:latin typeface="Calibri"/>
                <a:ea typeface="Calibri"/>
                <a:cs typeface="Calibri"/>
                <a:sym typeface="Calibri"/>
              </a:rPr>
              <a:t>Procurement management plan</a:t>
            </a:r>
            <a:endParaRPr b="0" i="0" sz="1400" u="none" cap="none" strike="noStrike">
              <a:solidFill>
                <a:srgbClr val="000000"/>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Historical Information</a:t>
            </a:r>
            <a:endParaRPr b="0" i="0" sz="1400" u="none" cap="none" strike="noStrike">
              <a:solidFill>
                <a:srgbClr val="000000"/>
              </a:solidFill>
              <a:latin typeface="Arial"/>
              <a:ea typeface="Arial"/>
              <a:cs typeface="Arial"/>
              <a:sym typeface="Arial"/>
            </a:endParaRPr>
          </a:p>
        </p:txBody>
      </p:sp>
      <p:sp>
        <p:nvSpPr>
          <p:cNvPr id="965" name="Google Shape;965;p83"/>
          <p:cNvSpPr/>
          <p:nvPr/>
        </p:nvSpPr>
        <p:spPr>
          <a:xfrm>
            <a:off x="2677383" y="630019"/>
            <a:ext cx="5287275" cy="830997"/>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4800"/>
              <a:buFont typeface="Arial"/>
              <a:buNone/>
            </a:pPr>
            <a:r>
              <a:rPr b="0" i="0" lang="en-US" sz="4800" u="none" cap="none" strike="noStrike">
                <a:solidFill>
                  <a:schemeClr val="dk1"/>
                </a:solidFill>
                <a:latin typeface="Calibri"/>
                <a:ea typeface="Calibri"/>
                <a:cs typeface="Calibri"/>
                <a:sym typeface="Calibri"/>
              </a:rPr>
              <a:t>Inputs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g1bc12cbf539_5_0"/>
          <p:cNvSpPr txBox="1"/>
          <p:nvPr>
            <p:ph idx="4294967295" type="body"/>
          </p:nvPr>
        </p:nvSpPr>
        <p:spPr>
          <a:xfrm>
            <a:off x="306150" y="318400"/>
            <a:ext cx="11352600" cy="5550600"/>
          </a:xfrm>
          <a:prstGeom prst="rect">
            <a:avLst/>
          </a:prstGeom>
        </p:spPr>
        <p:txBody>
          <a:bodyPr anchorCtr="0" anchor="t" bIns="45700" lIns="0" spcFirstLastPara="1" rIns="0" wrap="square" tIns="45700">
            <a:noAutofit/>
          </a:bodyPr>
          <a:lstStyle/>
          <a:p>
            <a:pPr indent="0" lvl="0" marL="0" rtl="0" algn="l">
              <a:lnSpc>
                <a:spcPct val="100000"/>
              </a:lnSpc>
              <a:spcBef>
                <a:spcPts val="0"/>
              </a:spcBef>
              <a:spcAft>
                <a:spcPts val="0"/>
              </a:spcAft>
              <a:buClr>
                <a:schemeClr val="dk1"/>
              </a:buClr>
              <a:buSzPts val="1200"/>
              <a:buFont typeface="Calibri"/>
              <a:buNone/>
            </a:pPr>
            <a:r>
              <a:rPr b="1" lang="en-US" sz="1900">
                <a:solidFill>
                  <a:schemeClr val="dk1"/>
                </a:solidFill>
              </a:rPr>
              <a:t>Product description</a:t>
            </a:r>
            <a:r>
              <a:rPr lang="en-US" sz="1900">
                <a:solidFill>
                  <a:schemeClr val="dk1"/>
                </a:solidFill>
              </a:rPr>
              <a:t>: The nature of the product of the project will have a major effect on the risks identified. Products that involve proven technology will, all other</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US" sz="1900">
                <a:solidFill>
                  <a:schemeClr val="dk1"/>
                </a:solidFill>
              </a:rPr>
              <a:t>things being equal, involve less risk than products which require innovation or invention. The nature of the product of the project will have a major effect</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US" sz="1900">
                <a:solidFill>
                  <a:schemeClr val="dk1"/>
                </a:solidFill>
              </a:rPr>
              <a:t>on the risks identified. Products that involve proven technology will, all other things being equal, involve less risk than products which require innovation or invention. Risks associated with the product of the project are often described in terms of their cost and schedule impact.</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b="1" i="1" lang="en-US" sz="1900">
                <a:solidFill>
                  <a:schemeClr val="dk1"/>
                </a:solidFill>
              </a:rPr>
              <a:t>Other planning outputs: </a:t>
            </a:r>
            <a:r>
              <a:rPr lang="en-US" sz="1900">
                <a:solidFill>
                  <a:schemeClr val="dk1"/>
                </a:solidFill>
              </a:rPr>
              <a:t>The outputs of the processes in other knowledge areas should be reviewed to identify possible risks.</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US" sz="1900">
                <a:solidFill>
                  <a:schemeClr val="dk1"/>
                </a:solidFill>
              </a:rPr>
              <a:t>For example:</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US" sz="1900">
                <a:solidFill>
                  <a:schemeClr val="dk1"/>
                </a:solidFill>
              </a:rPr>
              <a:t>• Work breakdown structure—non-traditional approaches to detail deliverables may offer opportunities that were not apparent from the higher-level deliverables</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US" sz="1900">
                <a:solidFill>
                  <a:schemeClr val="dk1"/>
                </a:solidFill>
              </a:rPr>
              <a:t>identified in the scope statement.</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US" sz="1900">
                <a:solidFill>
                  <a:schemeClr val="dk1"/>
                </a:solidFill>
              </a:rPr>
              <a:t>• Cost estimates and duration estimates—aggressive estimates and estimates developed with a limited amount of information entail more risk.</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US" sz="1900">
                <a:solidFill>
                  <a:schemeClr val="dk1"/>
                </a:solidFill>
              </a:rPr>
              <a:t>• Staffing plan—identified team members may have unique skills that would be hard to replace or may have other commitments that make their availability</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US" sz="1900">
                <a:solidFill>
                  <a:schemeClr val="dk1"/>
                </a:solidFill>
              </a:rPr>
              <a:t>tenuous.</a:t>
            </a:r>
            <a:endParaRPr sz="1900">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US" sz="1900">
                <a:solidFill>
                  <a:schemeClr val="dk1"/>
                </a:solidFill>
              </a:rPr>
              <a:t>• Procurement management plan—market conditions such as a sluggish local economy may offer opportunities to reduce contract costs.</a:t>
            </a:r>
            <a:endParaRPr sz="1900">
              <a:solidFill>
                <a:schemeClr val="dk1"/>
              </a:solidFill>
            </a:endParaRPr>
          </a:p>
          <a:p>
            <a:pPr indent="0" lvl="0" marL="0" rtl="0" algn="l">
              <a:spcBef>
                <a:spcPts val="1200"/>
              </a:spcBef>
              <a:spcAft>
                <a:spcPts val="0"/>
              </a:spcAft>
              <a:buNone/>
            </a:pPr>
            <a:r>
              <a:t/>
            </a:r>
            <a:endParaRPr sz="1500"/>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6" name="Shape 976"/>
        <p:cNvGrpSpPr/>
        <p:nvPr/>
      </p:nvGrpSpPr>
      <p:grpSpPr>
        <a:xfrm>
          <a:off x="0" y="0"/>
          <a:ext cx="0" cy="0"/>
          <a:chOff x="0" y="0"/>
          <a:chExt cx="0" cy="0"/>
        </a:xfrm>
      </p:grpSpPr>
      <p:sp>
        <p:nvSpPr>
          <p:cNvPr id="977" name="Google Shape;977;g1bc12cbf539_5_18"/>
          <p:cNvSpPr txBox="1"/>
          <p:nvPr/>
        </p:nvSpPr>
        <p:spPr>
          <a:xfrm>
            <a:off x="145050" y="545700"/>
            <a:ext cx="11901900" cy="553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US" sz="2700">
                <a:solidFill>
                  <a:schemeClr val="dk1"/>
                </a:solidFill>
                <a:latin typeface="Calibri"/>
                <a:ea typeface="Calibri"/>
                <a:cs typeface="Calibri"/>
                <a:sym typeface="Calibri"/>
              </a:rPr>
              <a:t>3 Historical information. </a:t>
            </a:r>
            <a:r>
              <a:rPr lang="en-US" sz="2700">
                <a:solidFill>
                  <a:schemeClr val="dk1"/>
                </a:solidFill>
                <a:latin typeface="Calibri"/>
                <a:ea typeface="Calibri"/>
                <a:cs typeface="Calibri"/>
                <a:sym typeface="Calibri"/>
              </a:rPr>
              <a:t>Historical information about what actually happened on previous projects can be especially helpful in identifying potential risks. Information on historical results is often available from the following sources:</a:t>
            </a:r>
            <a:endParaRPr sz="2700">
              <a:solidFill>
                <a:schemeClr val="dk1"/>
              </a:solidFill>
              <a:latin typeface="Calibri"/>
              <a:ea typeface="Calibri"/>
              <a:cs typeface="Calibri"/>
              <a:sym typeface="Calibri"/>
            </a:endParaRPr>
          </a:p>
          <a:p>
            <a:pPr indent="0" lvl="0" marL="0" rtl="0" algn="l">
              <a:spcBef>
                <a:spcPts val="0"/>
              </a:spcBef>
              <a:spcAft>
                <a:spcPts val="0"/>
              </a:spcAft>
              <a:buNone/>
            </a:pPr>
            <a:r>
              <a:rPr lang="en-US" sz="2700">
                <a:solidFill>
                  <a:schemeClr val="dk1"/>
                </a:solidFill>
                <a:latin typeface="Calibri"/>
                <a:ea typeface="Calibri"/>
                <a:cs typeface="Calibri"/>
                <a:sym typeface="Calibri"/>
              </a:rPr>
              <a:t>• Project files—one or more of the organizations involved in the project may maintain records of previous project results that are detailed enough to aid in</a:t>
            </a:r>
            <a:endParaRPr sz="2700">
              <a:solidFill>
                <a:schemeClr val="dk1"/>
              </a:solidFill>
              <a:latin typeface="Calibri"/>
              <a:ea typeface="Calibri"/>
              <a:cs typeface="Calibri"/>
              <a:sym typeface="Calibri"/>
            </a:endParaRPr>
          </a:p>
          <a:p>
            <a:pPr indent="0" lvl="0" marL="0" rtl="0" algn="l">
              <a:spcBef>
                <a:spcPts val="0"/>
              </a:spcBef>
              <a:spcAft>
                <a:spcPts val="0"/>
              </a:spcAft>
              <a:buNone/>
            </a:pPr>
            <a:r>
              <a:rPr lang="en-US" sz="2700">
                <a:solidFill>
                  <a:schemeClr val="dk1"/>
                </a:solidFill>
                <a:latin typeface="Calibri"/>
                <a:ea typeface="Calibri"/>
                <a:cs typeface="Calibri"/>
                <a:sym typeface="Calibri"/>
              </a:rPr>
              <a:t>risk identification. In some application areas, individual team members may maintain such records.</a:t>
            </a:r>
            <a:endParaRPr sz="2700">
              <a:solidFill>
                <a:schemeClr val="dk1"/>
              </a:solidFill>
              <a:latin typeface="Calibri"/>
              <a:ea typeface="Calibri"/>
              <a:cs typeface="Calibri"/>
              <a:sym typeface="Calibri"/>
            </a:endParaRPr>
          </a:p>
          <a:p>
            <a:pPr indent="0" lvl="0" marL="0" rtl="0" algn="l">
              <a:spcBef>
                <a:spcPts val="0"/>
              </a:spcBef>
              <a:spcAft>
                <a:spcPts val="0"/>
              </a:spcAft>
              <a:buNone/>
            </a:pPr>
            <a:r>
              <a:rPr lang="en-US" sz="2700">
                <a:solidFill>
                  <a:schemeClr val="dk1"/>
                </a:solidFill>
                <a:latin typeface="Calibri"/>
                <a:ea typeface="Calibri"/>
                <a:cs typeface="Calibri"/>
                <a:sym typeface="Calibri"/>
              </a:rPr>
              <a:t>• Commercial databases—historical information is available commercially in many application areas.</a:t>
            </a:r>
            <a:endParaRPr sz="2700">
              <a:solidFill>
                <a:schemeClr val="dk1"/>
              </a:solidFill>
              <a:latin typeface="Calibri"/>
              <a:ea typeface="Calibri"/>
              <a:cs typeface="Calibri"/>
              <a:sym typeface="Calibri"/>
            </a:endParaRPr>
          </a:p>
          <a:p>
            <a:pPr indent="0" lvl="0" marL="0" rtl="0" algn="l">
              <a:spcBef>
                <a:spcPts val="0"/>
              </a:spcBef>
              <a:spcAft>
                <a:spcPts val="0"/>
              </a:spcAft>
              <a:buNone/>
            </a:pPr>
            <a:r>
              <a:rPr lang="en-US" sz="2700">
                <a:solidFill>
                  <a:schemeClr val="dk1"/>
                </a:solidFill>
                <a:latin typeface="Calibri"/>
                <a:ea typeface="Calibri"/>
                <a:cs typeface="Calibri"/>
                <a:sym typeface="Calibri"/>
              </a:rPr>
              <a:t>• Project team knowledge—the individual members of the project team may remember previous occurrences or assumptions. While such recollections may</a:t>
            </a:r>
            <a:endParaRPr sz="2700">
              <a:solidFill>
                <a:schemeClr val="dk1"/>
              </a:solidFill>
              <a:latin typeface="Calibri"/>
              <a:ea typeface="Calibri"/>
              <a:cs typeface="Calibri"/>
              <a:sym typeface="Calibri"/>
            </a:endParaRPr>
          </a:p>
          <a:p>
            <a:pPr indent="0" lvl="0" marL="0" rtl="0" algn="l">
              <a:spcBef>
                <a:spcPts val="0"/>
              </a:spcBef>
              <a:spcAft>
                <a:spcPts val="0"/>
              </a:spcAft>
              <a:buNone/>
            </a:pPr>
            <a:r>
              <a:rPr lang="en-US" sz="2700">
                <a:solidFill>
                  <a:schemeClr val="dk1"/>
                </a:solidFill>
                <a:latin typeface="Calibri"/>
                <a:ea typeface="Calibri"/>
                <a:cs typeface="Calibri"/>
                <a:sym typeface="Calibri"/>
              </a:rPr>
              <a:t>be useful, they are generally less reliable than documented results.</a:t>
            </a:r>
            <a:endParaRPr sz="2700">
              <a:solidFill>
                <a:schemeClr val="dk1"/>
              </a:solidFill>
              <a:latin typeface="Calibri"/>
              <a:ea typeface="Calibri"/>
              <a:cs typeface="Calibri"/>
              <a:sym typeface="Calibri"/>
            </a:endParaRPr>
          </a:p>
          <a:p>
            <a:pPr indent="0" lvl="0" marL="0" rtl="0" algn="l">
              <a:lnSpc>
                <a:spcPct val="90000"/>
              </a:lnSpc>
              <a:spcBef>
                <a:spcPts val="1200"/>
              </a:spcBef>
              <a:spcAft>
                <a:spcPts val="0"/>
              </a:spcAft>
              <a:buNone/>
            </a:pPr>
            <a:r>
              <a:t/>
            </a:r>
            <a:endParaRPr sz="1500">
              <a:solidFill>
                <a:srgbClr val="3F3F3F"/>
              </a:solidFill>
              <a:latin typeface="Calibri"/>
              <a:ea typeface="Calibri"/>
              <a:cs typeface="Calibri"/>
              <a:sym typeface="Calibri"/>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pic>
        <p:nvPicPr>
          <p:cNvPr id="984" name="Google Shape;984;p84"/>
          <p:cNvPicPr preferRelativeResize="0"/>
          <p:nvPr/>
        </p:nvPicPr>
        <p:blipFill rotWithShape="1">
          <a:blip r:embed="rId3">
            <a:alphaModFix/>
          </a:blip>
          <a:srcRect b="0" l="0" r="0" t="0"/>
          <a:stretch/>
        </p:blipFill>
        <p:spPr>
          <a:xfrm>
            <a:off x="195070" y="286604"/>
            <a:ext cx="1269598" cy="1148496"/>
          </a:xfrm>
          <a:prstGeom prst="rect">
            <a:avLst/>
          </a:prstGeom>
          <a:noFill/>
          <a:ln>
            <a:noFill/>
          </a:ln>
        </p:spPr>
      </p:pic>
      <p:sp>
        <p:nvSpPr>
          <p:cNvPr id="985" name="Google Shape;985;p84"/>
          <p:cNvSpPr/>
          <p:nvPr/>
        </p:nvSpPr>
        <p:spPr>
          <a:xfrm>
            <a:off x="641927" y="1959175"/>
            <a:ext cx="11020500" cy="4166100"/>
          </a:xfrm>
          <a:prstGeom prst="rect">
            <a:avLst/>
          </a:prstGeom>
          <a:noFill/>
          <a:ln>
            <a:noFill/>
          </a:ln>
        </p:spPr>
        <p:txBody>
          <a:bodyPr anchorCtr="0" anchor="t" bIns="45700" lIns="91425" spcFirstLastPara="1" rIns="91425" wrap="square" tIns="45700">
            <a:spAutoFit/>
          </a:bodyPr>
          <a:lstStyle/>
          <a:p>
            <a:pPr indent="-317500" lvl="0" marL="342900" marR="0" rtl="0" algn="just">
              <a:lnSpc>
                <a:spcPct val="150000"/>
              </a:lnSpc>
              <a:spcBef>
                <a:spcPts val="0"/>
              </a:spcBef>
              <a:spcAft>
                <a:spcPts val="0"/>
              </a:spcAft>
              <a:buClr>
                <a:schemeClr val="dk1"/>
              </a:buClr>
              <a:buSzPts val="2000"/>
              <a:buFont typeface="Arial"/>
              <a:buChar char="•"/>
            </a:pPr>
            <a:r>
              <a:rPr b="0" i="0" lang="en-US" sz="2000" u="none" cap="none" strike="noStrike">
                <a:solidFill>
                  <a:schemeClr val="dk1"/>
                </a:solidFill>
                <a:latin typeface="Calibri"/>
                <a:ea typeface="Calibri"/>
                <a:cs typeface="Calibri"/>
                <a:sym typeface="Calibri"/>
              </a:rPr>
              <a:t>Checklists </a:t>
            </a:r>
            <a:endParaRPr b="0" i="0" sz="2000" u="none" cap="none" strike="noStrike">
              <a:solidFill>
                <a:srgbClr val="000000"/>
              </a:solidFill>
              <a:latin typeface="Arial"/>
              <a:ea typeface="Arial"/>
              <a:cs typeface="Arial"/>
              <a:sym typeface="Arial"/>
            </a:endParaRPr>
          </a:p>
          <a:p>
            <a:pPr indent="-317500" lvl="0" marL="342900" marR="0" rtl="0" algn="just">
              <a:lnSpc>
                <a:spcPct val="150000"/>
              </a:lnSpc>
              <a:spcBef>
                <a:spcPts val="0"/>
              </a:spcBef>
              <a:spcAft>
                <a:spcPts val="0"/>
              </a:spcAft>
              <a:buClr>
                <a:schemeClr val="dk1"/>
              </a:buClr>
              <a:buSzPts val="2000"/>
              <a:buFont typeface="Arial"/>
              <a:buChar char="•"/>
            </a:pPr>
            <a:r>
              <a:rPr b="0" i="0" lang="en-US" sz="2000" u="none" cap="none" strike="noStrike">
                <a:solidFill>
                  <a:schemeClr val="dk1"/>
                </a:solidFill>
                <a:latin typeface="Calibri"/>
                <a:ea typeface="Calibri"/>
                <a:cs typeface="Calibri"/>
                <a:sym typeface="Calibri"/>
              </a:rPr>
              <a:t>Flowcharting</a:t>
            </a:r>
            <a:endParaRPr b="0" i="0" sz="2000" u="none" cap="none" strike="noStrike">
              <a:solidFill>
                <a:srgbClr val="000000"/>
              </a:solidFill>
              <a:latin typeface="Arial"/>
              <a:ea typeface="Arial"/>
              <a:cs typeface="Arial"/>
              <a:sym typeface="Arial"/>
            </a:endParaRPr>
          </a:p>
          <a:p>
            <a:pPr indent="-317500" lvl="0" marL="342900" marR="0" rtl="0" algn="just">
              <a:lnSpc>
                <a:spcPct val="150000"/>
              </a:lnSpc>
              <a:spcBef>
                <a:spcPts val="0"/>
              </a:spcBef>
              <a:spcAft>
                <a:spcPts val="0"/>
              </a:spcAft>
              <a:buClr>
                <a:schemeClr val="dk1"/>
              </a:buClr>
              <a:buSzPts val="2000"/>
              <a:buFont typeface="Arial"/>
              <a:buChar char="•"/>
            </a:pPr>
            <a:r>
              <a:rPr b="0" i="0" lang="en-US" sz="2000" u="none" cap="none" strike="noStrike">
                <a:solidFill>
                  <a:schemeClr val="dk1"/>
                </a:solidFill>
                <a:latin typeface="Calibri"/>
                <a:ea typeface="Calibri"/>
                <a:cs typeface="Calibri"/>
                <a:sym typeface="Calibri"/>
              </a:rPr>
              <a:t>Interviewing : Risk oriented interviews with various stakeholders.</a:t>
            </a:r>
            <a:endParaRPr b="0" i="0" sz="2000" u="none" cap="none" strike="noStrike">
              <a:solidFill>
                <a:schemeClr val="dk1"/>
              </a:solidFill>
              <a:latin typeface="Calibri"/>
              <a:ea typeface="Calibri"/>
              <a:cs typeface="Calibri"/>
              <a:sym typeface="Calibri"/>
            </a:endParaRPr>
          </a:p>
          <a:p>
            <a:pPr indent="0" lvl="0" marL="0" marR="0" rtl="0" algn="just">
              <a:lnSpc>
                <a:spcPct val="150000"/>
              </a:lnSpc>
              <a:spcBef>
                <a:spcPts val="0"/>
              </a:spcBef>
              <a:spcAft>
                <a:spcPts val="0"/>
              </a:spcAft>
              <a:buNone/>
            </a:pPr>
            <a:r>
              <a:t/>
            </a:r>
            <a:endParaRPr sz="2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b="1" i="1" lang="en-US" sz="2000">
                <a:solidFill>
                  <a:schemeClr val="dk1"/>
                </a:solidFill>
                <a:latin typeface="Calibri"/>
                <a:ea typeface="Calibri"/>
                <a:cs typeface="Calibri"/>
                <a:sym typeface="Calibri"/>
              </a:rPr>
              <a:t>Checklists. </a:t>
            </a:r>
            <a:r>
              <a:rPr lang="en-US" sz="2000">
                <a:solidFill>
                  <a:schemeClr val="dk1"/>
                </a:solidFill>
                <a:latin typeface="Calibri"/>
                <a:ea typeface="Calibri"/>
                <a:cs typeface="Calibri"/>
                <a:sym typeface="Calibri"/>
              </a:rPr>
              <a:t>Checklists are typically organized by source of risk. Sources include the project context , other process outputs, the product of the project or technology issues, and internal sources such as team member skills (or the lack thereof). Some application areas have widely used classification schemes for sources of risk.</a:t>
            </a:r>
            <a:endParaRPr sz="2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b="1" i="1" lang="en-US" sz="2000">
                <a:solidFill>
                  <a:schemeClr val="dk1"/>
                </a:solidFill>
                <a:latin typeface="Calibri"/>
                <a:ea typeface="Calibri"/>
                <a:cs typeface="Calibri"/>
                <a:sym typeface="Calibri"/>
              </a:rPr>
              <a:t>Flowcharting. </a:t>
            </a:r>
            <a:r>
              <a:rPr lang="en-US" sz="2000">
                <a:solidFill>
                  <a:schemeClr val="dk1"/>
                </a:solidFill>
                <a:latin typeface="Calibri"/>
                <a:ea typeface="Calibri"/>
                <a:cs typeface="Calibri"/>
                <a:sym typeface="Calibri"/>
              </a:rPr>
              <a:t>Flowcharting can help the project team better understand the causes and effects of risks.</a:t>
            </a:r>
            <a:endParaRPr sz="2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400"/>
              <a:buFont typeface="Arial"/>
              <a:buNone/>
            </a:pPr>
            <a:r>
              <a:rPr b="1" i="1" lang="en-US" sz="2000">
                <a:solidFill>
                  <a:schemeClr val="dk1"/>
                </a:solidFill>
                <a:latin typeface="Calibri"/>
                <a:ea typeface="Calibri"/>
                <a:cs typeface="Calibri"/>
                <a:sym typeface="Calibri"/>
              </a:rPr>
              <a:t>Interviewing. </a:t>
            </a:r>
            <a:r>
              <a:rPr lang="en-US" sz="2000">
                <a:solidFill>
                  <a:schemeClr val="dk1"/>
                </a:solidFill>
                <a:latin typeface="Calibri"/>
                <a:ea typeface="Calibri"/>
                <a:cs typeface="Calibri"/>
                <a:sym typeface="Calibri"/>
              </a:rPr>
              <a:t>Risk-oriented interviews with various stakeholders may help identify risks not identified during normal planning activities. Records of pre-project interviews (e.g., those conducted during a feasibility study) may also be available.</a:t>
            </a:r>
            <a:endParaRPr sz="2000">
              <a:solidFill>
                <a:schemeClr val="dk1"/>
              </a:solidFill>
              <a:latin typeface="Calibri"/>
              <a:ea typeface="Calibri"/>
              <a:cs typeface="Calibri"/>
              <a:sym typeface="Calibri"/>
            </a:endParaRPr>
          </a:p>
        </p:txBody>
      </p:sp>
      <p:sp>
        <p:nvSpPr>
          <p:cNvPr id="986" name="Google Shape;986;p84"/>
          <p:cNvSpPr/>
          <p:nvPr/>
        </p:nvSpPr>
        <p:spPr>
          <a:xfrm>
            <a:off x="2677383" y="630019"/>
            <a:ext cx="5287275" cy="830997"/>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4800"/>
              <a:buFont typeface="Arial"/>
              <a:buNone/>
            </a:pPr>
            <a:r>
              <a:rPr b="0" i="0" lang="en-US" sz="4800" u="none" cap="none" strike="noStrike">
                <a:solidFill>
                  <a:schemeClr val="dk1"/>
                </a:solidFill>
                <a:latin typeface="Calibri"/>
                <a:ea typeface="Calibri"/>
                <a:cs typeface="Calibri"/>
                <a:sym typeface="Calibri"/>
              </a:rPr>
              <a:t>Tools &amp; Techniques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spect">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2017-06-20T09:56:08Z</dcterms:created>
  <dc:creator>Anita.Gunjal</dc:creator>
</cp:coreProperties>
</file>